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60" r:id="rId6"/>
    <p:sldId id="262" r:id="rId7"/>
    <p:sldId id="261" r:id="rId8"/>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36"/>
    <a:srgbClr val="70C38D"/>
    <a:srgbClr val="66BF85"/>
    <a:srgbClr val="F7F700"/>
    <a:srgbClr val="FEC901"/>
    <a:srgbClr val="BEE4CC"/>
    <a:srgbClr val="9DEC90"/>
    <a:srgbClr val="E6E6E6"/>
    <a:srgbClr val="A9F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60"/>
  </p:normalViewPr>
  <p:slideViewPr>
    <p:cSldViewPr snapToGrid="0">
      <p:cViewPr varScale="1">
        <p:scale>
          <a:sx n="79" d="100"/>
          <a:sy n="79" d="100"/>
        </p:scale>
        <p:origin x="324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FFF2BF01-ADB4-431E-8765-43DF7626D46B}" type="datetimeFigureOut">
              <a:rPr lang="nl-NL" smtClean="0"/>
              <a:t>23-9-2020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373215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FF2BF01-ADB4-431E-8765-43DF7626D46B}" type="datetimeFigureOut">
              <a:rPr lang="nl-NL" smtClean="0"/>
              <a:t>23-9-2020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100339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FF2BF01-ADB4-431E-8765-43DF7626D46B}" type="datetimeFigureOut">
              <a:rPr lang="nl-NL" smtClean="0"/>
              <a:t>23-9-2020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138442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FF2BF01-ADB4-431E-8765-43DF7626D46B}" type="datetimeFigureOut">
              <a:rPr lang="nl-NL" smtClean="0"/>
              <a:t>23-9-2020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189586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l-NL"/>
              <a:t>Klik om de stijl te bewerken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FF2BF01-ADB4-431E-8765-43DF7626D46B}" type="datetimeFigureOut">
              <a:rPr lang="nl-NL" smtClean="0"/>
              <a:t>23-9-2020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45879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FF2BF01-ADB4-431E-8765-43DF7626D46B}" type="datetimeFigureOut">
              <a:rPr lang="nl-NL" smtClean="0"/>
              <a:t>23-9-2020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79819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l-NL"/>
              <a:t>Klik om de stijl te bewerken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472381" y="3618442"/>
            <a:ext cx="2901255" cy="532218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3471863" y="3618442"/>
            <a:ext cx="2915543" cy="532218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FF2BF01-ADB4-431E-8765-43DF7626D46B}" type="datetimeFigureOut">
              <a:rPr lang="nl-NL" smtClean="0"/>
              <a:t>23-9-2020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29931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FFF2BF01-ADB4-431E-8765-43DF7626D46B}" type="datetimeFigureOut">
              <a:rPr lang="nl-NL" smtClean="0"/>
              <a:t>23-9-2020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210215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2BF01-ADB4-431E-8765-43DF7626D46B}" type="datetimeFigureOut">
              <a:rPr lang="nl-NL" smtClean="0"/>
              <a:t>23-9-2020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315395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de stijl te bewerken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FFF2BF01-ADB4-431E-8765-43DF7626D46B}" type="datetimeFigureOut">
              <a:rPr lang="nl-NL" smtClean="0"/>
              <a:t>23-9-2020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44401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de stijl te bewerken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FFF2BF01-ADB4-431E-8765-43DF7626D46B}" type="datetimeFigureOut">
              <a:rPr lang="nl-NL" smtClean="0"/>
              <a:t>23-9-2020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18DC321-1213-40B5-A155-C26A6846FB70}" type="slidenum">
              <a:rPr lang="nl-NL" smtClean="0"/>
              <a:t>‹nr.›</a:t>
            </a:fld>
            <a:endParaRPr lang="nl-NL"/>
          </a:p>
        </p:txBody>
      </p:sp>
    </p:spTree>
    <p:extLst>
      <p:ext uri="{BB962C8B-B14F-4D97-AF65-F5344CB8AC3E}">
        <p14:creationId xmlns:p14="http://schemas.microsoft.com/office/powerpoint/2010/main" val="321757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FF2BF01-ADB4-431E-8765-43DF7626D46B}" type="datetimeFigureOut">
              <a:rPr lang="nl-NL" smtClean="0"/>
              <a:t>23-9-2020</a:t>
            </a:fld>
            <a:endParaRPr lang="nl-N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18DC321-1213-40B5-A155-C26A6846FB70}" type="slidenum">
              <a:rPr lang="nl-NL" smtClean="0"/>
              <a:t>‹nr.›</a:t>
            </a:fld>
            <a:endParaRPr lang="nl-NL"/>
          </a:p>
        </p:txBody>
      </p:sp>
    </p:spTree>
    <p:extLst>
      <p:ext uri="{BB962C8B-B14F-4D97-AF65-F5344CB8AC3E}">
        <p14:creationId xmlns:p14="http://schemas.microsoft.com/office/powerpoint/2010/main" val="3437224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6p-lDYPR2P8?feature=oembed"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video" Target="https://www.youtube.com/embed/r6FVk2k4qsM?feature=oembed" TargetMode="External"/><Relationship Id="rId7" Type="http://schemas.openxmlformats.org/officeDocument/2006/relationships/image" Target="../media/image6.jpeg"/><Relationship Id="rId2" Type="http://schemas.openxmlformats.org/officeDocument/2006/relationships/video" Target="https://www.youtube.com/embed/4EUg-g91ql0?feature=oembed" TargetMode="External"/><Relationship Id="rId1" Type="http://schemas.openxmlformats.org/officeDocument/2006/relationships/video" Target="https://www.youtube.com/embed/hTWKbfoikeg?feature=oembed" TargetMode="External"/><Relationship Id="rId6" Type="http://schemas.openxmlformats.org/officeDocument/2006/relationships/image" Target="../media/image1.png"/><Relationship Id="rId5" Type="http://schemas.openxmlformats.org/officeDocument/2006/relationships/image" Target="../media/image5.jpeg"/><Relationship Id="rId10" Type="http://schemas.openxmlformats.org/officeDocument/2006/relationships/hyperlink" Target="https://spinditty.com/artists-bands/The-dead-at-27-Club" TargetMode="External"/><Relationship Id="rId4" Type="http://schemas.openxmlformats.org/officeDocument/2006/relationships/slideLayout" Target="../slideLayouts/slideLayout1.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www.youtube.com/watch?v=hvIg3PTJWxs" TargetMode="External"/><Relationship Id="rId2" Type="http://schemas.openxmlformats.org/officeDocument/2006/relationships/slideLayout" Target="../slideLayouts/slideLayout1.xml"/><Relationship Id="rId1" Type="http://schemas.openxmlformats.org/officeDocument/2006/relationships/video" Target="https://www.youtube.com/embed/fICXlWTIt5Y?feature=oembed" TargetMode="External"/><Relationship Id="rId6" Type="http://schemas.openxmlformats.org/officeDocument/2006/relationships/image" Target="../media/image1.png"/><Relationship Id="rId5" Type="http://schemas.openxmlformats.org/officeDocument/2006/relationships/image" Target="../media/image11.gif"/><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video" Target="https://www.youtube.com/embed/dutruFzJYig?feature=oembed" TargetMode="External"/><Relationship Id="rId7" Type="http://schemas.openxmlformats.org/officeDocument/2006/relationships/image" Target="../media/image1.png"/><Relationship Id="rId12" Type="http://schemas.openxmlformats.org/officeDocument/2006/relationships/image" Target="../media/image18.jpeg"/><Relationship Id="rId2" Type="http://schemas.openxmlformats.org/officeDocument/2006/relationships/video" Target="https://www.youtube.com/embed/T92aRcuRtRg?feature=oembed" TargetMode="External"/><Relationship Id="rId1" Type="http://schemas.openxmlformats.org/officeDocument/2006/relationships/video" Target="https://www.youtube.com/embed/ObGlgJPCZj4?feature=oembed" TargetMode="Externa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slideLayout" Target="../slideLayouts/slideLayout1.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fgeronde rechthoek 13">
            <a:extLst>
              <a:ext uri="{FF2B5EF4-FFF2-40B4-BE49-F238E27FC236}">
                <a16:creationId xmlns:a16="http://schemas.microsoft.com/office/drawing/2014/main" id="{EE608C8E-E68D-46E2-A57D-77AA8E4AC8FA}"/>
              </a:ext>
            </a:extLst>
          </p:cNvPr>
          <p:cNvSpPr/>
          <p:nvPr/>
        </p:nvSpPr>
        <p:spPr>
          <a:xfrm>
            <a:off x="4489768" y="6866256"/>
            <a:ext cx="2349182" cy="1318361"/>
          </a:xfrm>
          <a:prstGeom prst="roundRect">
            <a:avLst/>
          </a:prstGeom>
          <a:solidFill>
            <a:srgbClr val="F7F700"/>
          </a:solidFill>
          <a:ln w="38100">
            <a:solidFill>
              <a:srgbClr val="F7F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afgeronde hoeken 6">
            <a:extLst>
              <a:ext uri="{FF2B5EF4-FFF2-40B4-BE49-F238E27FC236}">
                <a16:creationId xmlns:a16="http://schemas.microsoft.com/office/drawing/2014/main" id="{ECE18236-F618-4496-84B4-BB1C4AC97208}"/>
              </a:ext>
            </a:extLst>
          </p:cNvPr>
          <p:cNvSpPr/>
          <p:nvPr/>
        </p:nvSpPr>
        <p:spPr>
          <a:xfrm>
            <a:off x="238478" y="1622672"/>
            <a:ext cx="3695700" cy="1174764"/>
          </a:xfrm>
          <a:prstGeom prst="roundRect">
            <a:avLst/>
          </a:prstGeom>
          <a:solidFill>
            <a:srgbClr val="FFFF00"/>
          </a:solidFill>
          <a:ln>
            <a:solidFill>
              <a:schemeClr val="accent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Afgeronde rechthoek 12"/>
          <p:cNvSpPr/>
          <p:nvPr/>
        </p:nvSpPr>
        <p:spPr>
          <a:xfrm>
            <a:off x="228600" y="3125664"/>
            <a:ext cx="3695700" cy="6551736"/>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p:cNvSpPr/>
          <p:nvPr/>
        </p:nvSpPr>
        <p:spPr>
          <a:xfrm>
            <a:off x="4141647" y="1706491"/>
            <a:ext cx="2495550" cy="2380863"/>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fgeronde rechthoek 14"/>
          <p:cNvSpPr/>
          <p:nvPr/>
        </p:nvSpPr>
        <p:spPr>
          <a:xfrm>
            <a:off x="228600" y="281821"/>
            <a:ext cx="6381750" cy="1051679"/>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p:cNvSpPr/>
          <p:nvPr/>
        </p:nvSpPr>
        <p:spPr>
          <a:xfrm>
            <a:off x="4133850" y="4242374"/>
            <a:ext cx="2495550" cy="4728649"/>
          </a:xfrm>
          <a:prstGeom prst="roundRect">
            <a:avLst/>
          </a:prstGeom>
          <a:gradFill flip="none" rotWithShape="1">
            <a:gsLst>
              <a:gs pos="0">
                <a:srgbClr val="009A36"/>
              </a:gs>
              <a:gs pos="58000">
                <a:srgbClr val="66BF85"/>
              </a:gs>
              <a:gs pos="100000">
                <a:srgbClr val="BEE4C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228600" y="312450"/>
            <a:ext cx="6381750" cy="646331"/>
          </a:xfrm>
          <a:prstGeom prst="rect">
            <a:avLst/>
          </a:prstGeom>
          <a:noFill/>
          <a:ln>
            <a:noFill/>
          </a:ln>
        </p:spPr>
        <p:txBody>
          <a:bodyPr wrap="square" rtlCol="0">
            <a:spAutoFit/>
          </a:bodyPr>
          <a:lstStyle/>
          <a:p>
            <a:pPr algn="ctr"/>
            <a:r>
              <a:rPr lang="nl-NL" sz="3600" dirty="0">
                <a:latin typeface="Century Gothic" panose="020B0502020202020204" pitchFamily="34" charset="0"/>
              </a:rPr>
              <a:t>MUZIEK &amp; DANS</a:t>
            </a:r>
          </a:p>
        </p:txBody>
      </p:sp>
      <p:sp>
        <p:nvSpPr>
          <p:cNvPr id="18" name="Tekstvak 17"/>
          <p:cNvSpPr txBox="1"/>
          <p:nvPr/>
        </p:nvSpPr>
        <p:spPr>
          <a:xfrm>
            <a:off x="228600" y="846176"/>
            <a:ext cx="6381750" cy="276999"/>
          </a:xfrm>
          <a:prstGeom prst="rect">
            <a:avLst/>
          </a:prstGeom>
          <a:noFill/>
          <a:ln>
            <a:noFill/>
          </a:ln>
        </p:spPr>
        <p:txBody>
          <a:bodyPr wrap="square" rtlCol="0">
            <a:spAutoFit/>
          </a:bodyPr>
          <a:lstStyle/>
          <a:p>
            <a:pPr algn="ctr"/>
            <a:r>
              <a:rPr lang="nl-NL" sz="1200" dirty="0">
                <a:solidFill>
                  <a:schemeClr val="accent6">
                    <a:lumMod val="75000"/>
                  </a:schemeClr>
                </a:solidFill>
              </a:rPr>
              <a:t>KOM UIT VOOR JE EIGEN MENING</a:t>
            </a:r>
          </a:p>
        </p:txBody>
      </p:sp>
      <p:sp>
        <p:nvSpPr>
          <p:cNvPr id="20" name="Tekstvak 19"/>
          <p:cNvSpPr txBox="1"/>
          <p:nvPr/>
        </p:nvSpPr>
        <p:spPr>
          <a:xfrm>
            <a:off x="306869" y="1688781"/>
            <a:ext cx="3617432" cy="954107"/>
          </a:xfrm>
          <a:prstGeom prst="rect">
            <a:avLst/>
          </a:prstGeom>
          <a:noFill/>
          <a:ln>
            <a:noFill/>
          </a:ln>
        </p:spPr>
        <p:txBody>
          <a:bodyPr wrap="square" rtlCol="0">
            <a:spAutoFit/>
          </a:bodyPr>
          <a:lstStyle/>
          <a:p>
            <a:pPr algn="ctr"/>
            <a:r>
              <a:rPr lang="nl-NL" sz="1400" dirty="0">
                <a:solidFill>
                  <a:srgbClr val="009A36"/>
                </a:solidFill>
                <a:latin typeface="Mom´sTypewriter" panose="00000400000000000000" pitchFamily="2" charset="0"/>
              </a:rPr>
              <a:t>PROVOCEREN IS GEEN PROTESTEREN </a:t>
            </a:r>
          </a:p>
          <a:p>
            <a:pPr algn="ctr"/>
            <a:r>
              <a:rPr lang="nl-NL" sz="1400" dirty="0">
                <a:solidFill>
                  <a:srgbClr val="009A36"/>
                </a:solidFill>
                <a:latin typeface="Mom´sTypewriter" panose="00000400000000000000" pitchFamily="2" charset="0"/>
              </a:rPr>
              <a:t>ALLEEN IS DE GRENS SOMS MOEILIJK GESCHEIDEN TE HOUDEN</a:t>
            </a:r>
          </a:p>
        </p:txBody>
      </p:sp>
      <p:sp>
        <p:nvSpPr>
          <p:cNvPr id="22" name="Tekstvak 21"/>
          <p:cNvSpPr txBox="1"/>
          <p:nvPr/>
        </p:nvSpPr>
        <p:spPr>
          <a:xfrm>
            <a:off x="435905" y="3276152"/>
            <a:ext cx="3242987" cy="369332"/>
          </a:xfrm>
          <a:prstGeom prst="rect">
            <a:avLst/>
          </a:prstGeom>
          <a:noFill/>
          <a:ln>
            <a:noFill/>
          </a:ln>
        </p:spPr>
        <p:txBody>
          <a:bodyPr wrap="square" rtlCol="0">
            <a:spAutoFit/>
          </a:bodyPr>
          <a:lstStyle/>
          <a:p>
            <a:pPr algn="ctr"/>
            <a:r>
              <a:rPr lang="nl-NL" dirty="0">
                <a:solidFill>
                  <a:srgbClr val="C00000"/>
                </a:solidFill>
              </a:rPr>
              <a:t>VAN HIP HOP TOT PROTEST </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965" y="9349645"/>
            <a:ext cx="2179220" cy="249353"/>
          </a:xfrm>
          <a:prstGeom prst="rect">
            <a:avLst/>
          </a:prstGeom>
          <a:ln>
            <a:noFill/>
          </a:ln>
        </p:spPr>
      </p:pic>
      <p:sp>
        <p:nvSpPr>
          <p:cNvPr id="10" name="Tekstvak 9"/>
          <p:cNvSpPr txBox="1"/>
          <p:nvPr/>
        </p:nvSpPr>
        <p:spPr>
          <a:xfrm>
            <a:off x="4151525" y="1776777"/>
            <a:ext cx="2477875" cy="2231380"/>
          </a:xfrm>
          <a:prstGeom prst="rect">
            <a:avLst/>
          </a:prstGeom>
          <a:noFill/>
        </p:spPr>
        <p:txBody>
          <a:bodyPr wrap="square" rtlCol="0">
            <a:spAutoFit/>
          </a:bodyPr>
          <a:lstStyle/>
          <a:p>
            <a:r>
              <a:rPr lang="nl-NL" dirty="0">
                <a:solidFill>
                  <a:srgbClr val="C00000"/>
                </a:solidFill>
              </a:rPr>
              <a:t>QUEEN OF POP</a:t>
            </a:r>
          </a:p>
          <a:p>
            <a:endParaRPr lang="nl-NL" sz="1100" b="0" i="0" dirty="0">
              <a:solidFill>
                <a:srgbClr val="212121"/>
              </a:solidFill>
              <a:effectLst/>
            </a:endParaRPr>
          </a:p>
          <a:p>
            <a:r>
              <a:rPr lang="nl-NL" sz="1100" b="0" i="0" dirty="0">
                <a:solidFill>
                  <a:srgbClr val="202122"/>
                </a:solidFill>
                <a:effectLst/>
              </a:rPr>
              <a:t>In 1984 kwam Madonna met het album Like a </a:t>
            </a:r>
            <a:r>
              <a:rPr lang="nl-NL" sz="1100" b="0" i="0" dirty="0" err="1">
                <a:solidFill>
                  <a:srgbClr val="202122"/>
                </a:solidFill>
                <a:effectLst/>
              </a:rPr>
              <a:t>virgin</a:t>
            </a:r>
            <a:r>
              <a:rPr lang="nl-NL" sz="1100" b="0" i="0" dirty="0">
                <a:solidFill>
                  <a:srgbClr val="202122"/>
                </a:solidFill>
                <a:effectLst/>
              </a:rPr>
              <a:t>,. Het album werd zowel door fans als critici goed ontvangen, en trok de aandacht onder meer door de provocerende titel en hoes. Van dit album kwamen vier hits: </a:t>
            </a:r>
            <a:r>
              <a:rPr lang="nl-NL" sz="1100" b="0" i="1" dirty="0">
                <a:solidFill>
                  <a:srgbClr val="202122"/>
                </a:solidFill>
                <a:effectLst/>
              </a:rPr>
              <a:t>Like A Virgin</a:t>
            </a:r>
            <a:r>
              <a:rPr lang="nl-NL" sz="1100" b="0" i="0" dirty="0">
                <a:solidFill>
                  <a:srgbClr val="202122"/>
                </a:solidFill>
                <a:effectLst/>
              </a:rPr>
              <a:t>, </a:t>
            </a:r>
            <a:r>
              <a:rPr lang="nl-NL" sz="1100" b="0" i="1" dirty="0">
                <a:solidFill>
                  <a:srgbClr val="202122"/>
                </a:solidFill>
                <a:effectLst/>
              </a:rPr>
              <a:t>Dress </a:t>
            </a:r>
            <a:r>
              <a:rPr lang="nl-NL" sz="1100" b="0" i="1" dirty="0" err="1">
                <a:solidFill>
                  <a:srgbClr val="202122"/>
                </a:solidFill>
                <a:effectLst/>
              </a:rPr>
              <a:t>You</a:t>
            </a:r>
            <a:r>
              <a:rPr lang="nl-NL" sz="1100" b="0" i="1" dirty="0">
                <a:solidFill>
                  <a:srgbClr val="202122"/>
                </a:solidFill>
                <a:effectLst/>
              </a:rPr>
              <a:t> Up</a:t>
            </a:r>
            <a:r>
              <a:rPr lang="nl-NL" sz="1100" b="0" i="0" dirty="0">
                <a:solidFill>
                  <a:srgbClr val="202122"/>
                </a:solidFill>
                <a:effectLst/>
              </a:rPr>
              <a:t>, </a:t>
            </a:r>
            <a:r>
              <a:rPr lang="nl-NL" sz="1100" b="0" i="1" dirty="0" err="1">
                <a:solidFill>
                  <a:srgbClr val="202122"/>
                </a:solidFill>
                <a:effectLst/>
              </a:rPr>
              <a:t>Material</a:t>
            </a:r>
            <a:r>
              <a:rPr lang="nl-NL" sz="1100" b="0" i="1" dirty="0">
                <a:solidFill>
                  <a:srgbClr val="202122"/>
                </a:solidFill>
                <a:effectLst/>
              </a:rPr>
              <a:t> Girl</a:t>
            </a:r>
            <a:r>
              <a:rPr lang="nl-NL" sz="1100" b="0" i="0" dirty="0">
                <a:solidFill>
                  <a:srgbClr val="202122"/>
                </a:solidFill>
                <a:effectLst/>
              </a:rPr>
              <a:t>, en </a:t>
            </a:r>
            <a:r>
              <a:rPr lang="nl-NL" sz="1100" b="0" i="1" dirty="0">
                <a:solidFill>
                  <a:srgbClr val="202122"/>
                </a:solidFill>
                <a:effectLst/>
              </a:rPr>
              <a:t>Angel</a:t>
            </a:r>
            <a:r>
              <a:rPr lang="nl-NL" sz="1100" b="0" i="0" dirty="0">
                <a:solidFill>
                  <a:srgbClr val="202122"/>
                </a:solidFill>
                <a:effectLst/>
              </a:rPr>
              <a:t>.  Daarna heeft Madonna vele hits gescoord en meer dan 300 miljoen albums verkocht. Terecht “The Queen”</a:t>
            </a:r>
            <a:endParaRPr lang="nl-NL" sz="1100" dirty="0">
              <a:solidFill>
                <a:srgbClr val="212121"/>
              </a:solidFill>
            </a:endParaRPr>
          </a:p>
        </p:txBody>
      </p:sp>
      <p:sp>
        <p:nvSpPr>
          <p:cNvPr id="3" name="Tekstvak 2"/>
          <p:cNvSpPr txBox="1"/>
          <p:nvPr/>
        </p:nvSpPr>
        <p:spPr>
          <a:xfrm>
            <a:off x="382508" y="1950900"/>
            <a:ext cx="3288632" cy="261610"/>
          </a:xfrm>
          <a:prstGeom prst="rect">
            <a:avLst/>
          </a:prstGeom>
          <a:noFill/>
        </p:spPr>
        <p:txBody>
          <a:bodyPr wrap="square" rtlCol="0">
            <a:spAutoFit/>
          </a:bodyPr>
          <a:lstStyle/>
          <a:p>
            <a:pPr algn="ctr"/>
            <a:r>
              <a:rPr lang="nl-NL" sz="1100" dirty="0"/>
              <a:t>. </a:t>
            </a:r>
          </a:p>
        </p:txBody>
      </p:sp>
      <p:sp>
        <p:nvSpPr>
          <p:cNvPr id="5" name="Rectangle 1">
            <a:extLst>
              <a:ext uri="{FF2B5EF4-FFF2-40B4-BE49-F238E27FC236}">
                <a16:creationId xmlns:a16="http://schemas.microsoft.com/office/drawing/2014/main" id="{09CA3D71-6354-4FE9-9409-958736736DD0}"/>
              </a:ext>
            </a:extLst>
          </p:cNvPr>
          <p:cNvSpPr>
            <a:spLocks noChangeArrowheads="1"/>
          </p:cNvSpPr>
          <p:nvPr/>
        </p:nvSpPr>
        <p:spPr bwMode="auto">
          <a:xfrm>
            <a:off x="306868" y="3656503"/>
            <a:ext cx="3558919"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l"/>
            <a:r>
              <a:rPr lang="nl-NL" sz="1100" b="0" i="0" dirty="0">
                <a:solidFill>
                  <a:srgbClr val="789254"/>
                </a:solidFill>
                <a:effectLst/>
              </a:rPr>
              <a:t>Hier een korte uitleg over hoe hiphop is ontstaan:</a:t>
            </a:r>
          </a:p>
          <a:p>
            <a:pPr algn="l"/>
            <a:r>
              <a:rPr lang="nl-NL" sz="1100" b="0" i="0" dirty="0">
                <a:solidFill>
                  <a:srgbClr val="212121"/>
                </a:solidFill>
                <a:effectLst/>
              </a:rPr>
              <a:t>Hiphop is voor veel mensen alleen een muziekstroming, maar voor mensen die van hiphop houden kan het zelfs een levensstijl zijn. Ze willen een boodschap uitdragen met de muziek. Vaak zijn ze het niet eens met hoe de mensen met elkaar omgaan of hoe de regering beslissingen neemt. Ze stoppen de boodschap in de rapmuziek.</a:t>
            </a:r>
          </a:p>
          <a:p>
            <a:pPr algn="l"/>
            <a:endParaRPr lang="nl-NL" sz="1100" b="0" i="0" dirty="0">
              <a:solidFill>
                <a:srgbClr val="789254"/>
              </a:solidFill>
              <a:effectLst/>
            </a:endParaRPr>
          </a:p>
          <a:p>
            <a:pPr algn="l"/>
            <a:r>
              <a:rPr lang="nl-NL" sz="1100" b="0" i="0" dirty="0">
                <a:solidFill>
                  <a:srgbClr val="789254"/>
                </a:solidFill>
                <a:effectLst/>
              </a:rPr>
              <a:t>Maar waar is het ontstaan?</a:t>
            </a:r>
          </a:p>
          <a:p>
            <a:pPr algn="l"/>
            <a:r>
              <a:rPr lang="nl-NL" sz="1100" b="0" i="0" dirty="0">
                <a:solidFill>
                  <a:srgbClr val="212121"/>
                </a:solidFill>
                <a:effectLst/>
              </a:rPr>
              <a:t>Hiphop is ontstaan in The Bronx, een wijk in New York. Hier was heel veel armoede en mensen woonden in getto's . De mensen die daar woonden voelden zich niet gelijk met de andere mensen en er was heel veel geweld tussen verschillende gangs. Ze wilden meer gelijkheid. Mede door de muziek zou dit later ook zo worden. Muziek is dus echt wel krachtig! Op straat hielden ze illegale 'block </a:t>
            </a:r>
            <a:r>
              <a:rPr lang="nl-NL" sz="1100" b="0" i="0" dirty="0" err="1">
                <a:solidFill>
                  <a:srgbClr val="212121"/>
                </a:solidFill>
                <a:effectLst/>
              </a:rPr>
              <a:t>parties</a:t>
            </a:r>
            <a:r>
              <a:rPr lang="nl-NL" sz="1100" b="0" i="0" dirty="0">
                <a:solidFill>
                  <a:srgbClr val="212121"/>
                </a:solidFill>
                <a:effectLst/>
              </a:rPr>
              <a:t>' (wijkfeesten). Door de hip Hop ontstaan graffiti kunst en het breakdance.</a:t>
            </a:r>
          </a:p>
          <a:p>
            <a:pPr marL="0" marR="0" lvl="0" indent="0" algn="l" defTabSz="914400" rtl="0" eaLnBrk="0" fontAlgn="t" latinLnBrk="0" hangingPunct="0">
              <a:lnSpc>
                <a:spcPct val="100000"/>
              </a:lnSpc>
              <a:spcBef>
                <a:spcPct val="0"/>
              </a:spcBef>
              <a:spcAft>
                <a:spcPct val="0"/>
              </a:spcAft>
              <a:buClrTx/>
              <a:buSzTx/>
              <a:buFontTx/>
              <a:buNone/>
              <a:tabLst/>
            </a:pPr>
            <a:endParaRPr kumimoji="0" lang="nl-NL" altLang="nl-NL" sz="1100" b="0" i="0" u="none" strike="noStrike" cap="none" normalizeH="0" dirty="0">
              <a:ln>
                <a:noFill/>
              </a:ln>
              <a:solidFill>
                <a:srgbClr val="21212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endParaRPr lang="nl-NL" altLang="nl-NL" sz="1100" baseline="0" dirty="0">
              <a:solidFill>
                <a:srgbClr val="212121"/>
              </a:solidFill>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nl-NL" altLang="nl-NL"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dirty="0">
                <a:ln>
                  <a:noFill/>
                </a:ln>
                <a:solidFill>
                  <a:schemeClr val="tx1"/>
                </a:solidFill>
                <a:effectLst/>
              </a:rPr>
            </a:br>
            <a:endParaRPr kumimoji="0" lang="nl-NL" altLang="nl-NL" sz="1100" b="0" i="0" u="none" strike="noStrike" cap="none" normalizeH="0" baseline="0" dirty="0">
              <a:ln>
                <a:noFill/>
              </a:ln>
              <a:solidFill>
                <a:schemeClr val="tx1"/>
              </a:solidFill>
              <a:effectLst/>
            </a:endParaRPr>
          </a:p>
        </p:txBody>
      </p:sp>
      <p:sp>
        <p:nvSpPr>
          <p:cNvPr id="4" name="Tekstvak 3">
            <a:extLst>
              <a:ext uri="{FF2B5EF4-FFF2-40B4-BE49-F238E27FC236}">
                <a16:creationId xmlns:a16="http://schemas.microsoft.com/office/drawing/2014/main" id="{5D7E570A-AEDE-4C8E-989A-306C1B968AE2}"/>
              </a:ext>
            </a:extLst>
          </p:cNvPr>
          <p:cNvSpPr txBox="1"/>
          <p:nvPr/>
        </p:nvSpPr>
        <p:spPr>
          <a:xfrm>
            <a:off x="306868" y="7188548"/>
            <a:ext cx="2025106" cy="2231380"/>
          </a:xfrm>
          <a:prstGeom prst="rect">
            <a:avLst/>
          </a:prstGeom>
          <a:noFill/>
        </p:spPr>
        <p:txBody>
          <a:bodyPr wrap="square" rtlCol="0">
            <a:spAutoFit/>
          </a:bodyPr>
          <a:lstStyle/>
          <a:p>
            <a:r>
              <a:rPr lang="nl-NL" dirty="0">
                <a:solidFill>
                  <a:srgbClr val="C00000"/>
                </a:solidFill>
              </a:rPr>
              <a:t>PRINCE</a:t>
            </a:r>
          </a:p>
          <a:p>
            <a:r>
              <a:rPr lang="nl-NL" sz="1100" b="0" i="0" dirty="0">
                <a:solidFill>
                  <a:srgbClr val="202122"/>
                </a:solidFill>
                <a:effectLst/>
              </a:rPr>
              <a:t>Hij stond bekend als een zeer productieve  workaholic en een vernieuwer in de popmuziek. Een veelgebruikte bijnaam is </a:t>
            </a:r>
            <a:r>
              <a:rPr lang="nl-NL" sz="1100" b="0" i="1" dirty="0">
                <a:solidFill>
                  <a:srgbClr val="202122"/>
                </a:solidFill>
                <a:effectLst/>
              </a:rPr>
              <a:t>His Royal </a:t>
            </a:r>
            <a:r>
              <a:rPr lang="nl-NL" sz="1100" b="0" i="1" dirty="0" err="1">
                <a:solidFill>
                  <a:srgbClr val="202122"/>
                </a:solidFill>
                <a:effectLst/>
              </a:rPr>
              <a:t>Badness</a:t>
            </a:r>
            <a:r>
              <a:rPr lang="nl-NL" sz="1100" b="0" i="0" dirty="0">
                <a:solidFill>
                  <a:srgbClr val="202122"/>
                </a:solidFill>
                <a:effectLst/>
              </a:rPr>
              <a:t> (Zijne Koninklijke Slechtheid), een verwijzing naar zijn seksueel getinte teksten. </a:t>
            </a:r>
            <a:r>
              <a:rPr lang="nl-NL" sz="1100" dirty="0">
                <a:solidFill>
                  <a:srgbClr val="202122"/>
                </a:solidFill>
              </a:rPr>
              <a:t>Waar hij de maatschappij mij wilde provoceren! Het nummer “</a:t>
            </a:r>
            <a:r>
              <a:rPr lang="nl-NL" sz="1100" dirty="0" err="1">
                <a:solidFill>
                  <a:srgbClr val="202122"/>
                </a:solidFill>
              </a:rPr>
              <a:t>Purple</a:t>
            </a:r>
            <a:r>
              <a:rPr lang="nl-NL" sz="1100" dirty="0">
                <a:solidFill>
                  <a:srgbClr val="202122"/>
                </a:solidFill>
              </a:rPr>
              <a:t> </a:t>
            </a:r>
            <a:r>
              <a:rPr lang="nl-NL" sz="1100" dirty="0" err="1">
                <a:solidFill>
                  <a:srgbClr val="202122"/>
                </a:solidFill>
              </a:rPr>
              <a:t>rain</a:t>
            </a:r>
            <a:r>
              <a:rPr lang="nl-NL" sz="1100" dirty="0">
                <a:solidFill>
                  <a:srgbClr val="202122"/>
                </a:solidFill>
              </a:rPr>
              <a:t>” won een Oscar</a:t>
            </a:r>
            <a:endParaRPr lang="nl-NL" sz="1100" dirty="0">
              <a:solidFill>
                <a:srgbClr val="C00000"/>
              </a:solidFill>
            </a:endParaRPr>
          </a:p>
          <a:p>
            <a:endParaRPr lang="nl-NL" sz="1100" b="0" i="0" dirty="0">
              <a:solidFill>
                <a:srgbClr val="212121"/>
              </a:solidFill>
              <a:effectLst/>
            </a:endParaRPr>
          </a:p>
        </p:txBody>
      </p:sp>
      <p:pic>
        <p:nvPicPr>
          <p:cNvPr id="4098" name="Picture 2" descr="Inspirational Style Icon: Madonna | Madonna like a virgin, Madonna 80s,  Madonna">
            <a:extLst>
              <a:ext uri="{FF2B5EF4-FFF2-40B4-BE49-F238E27FC236}">
                <a16:creationId xmlns:a16="http://schemas.microsoft.com/office/drawing/2014/main" id="{3DC606DA-C3D8-4841-9B4B-9781652E9E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1647" y="3974362"/>
            <a:ext cx="1776412" cy="2050487"/>
          </a:xfrm>
          <a:prstGeom prst="roundRect">
            <a:avLst/>
          </a:prstGeom>
          <a:noFill/>
          <a:extLst>
            <a:ext uri="{909E8E84-426E-40DD-AFC4-6F175D3DCCD1}">
              <a14:hiddenFill xmlns:a14="http://schemas.microsoft.com/office/drawing/2010/main">
                <a:solidFill>
                  <a:srgbClr val="FFFFFF"/>
                </a:solidFill>
              </a14:hiddenFill>
            </a:ext>
          </a:extLst>
        </p:spPr>
      </p:pic>
      <p:pic>
        <p:nvPicPr>
          <p:cNvPr id="4100" name="Picture 4" descr="Prince | Muziek, Prins">
            <a:extLst>
              <a:ext uri="{FF2B5EF4-FFF2-40B4-BE49-F238E27FC236}">
                <a16:creationId xmlns:a16="http://schemas.microsoft.com/office/drawing/2014/main" id="{3D5EF943-DB8D-462A-9AA6-16CDD096B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329" y="7188548"/>
            <a:ext cx="1832318" cy="2499871"/>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9C963C50-89B6-4E35-8155-4C899C369BF7}"/>
              </a:ext>
            </a:extLst>
          </p:cNvPr>
          <p:cNvSpPr txBox="1"/>
          <p:nvPr/>
        </p:nvSpPr>
        <p:spPr>
          <a:xfrm>
            <a:off x="3767927" y="8201669"/>
            <a:ext cx="3242987" cy="369332"/>
          </a:xfrm>
          <a:prstGeom prst="rect">
            <a:avLst/>
          </a:prstGeom>
          <a:noFill/>
          <a:ln>
            <a:noFill/>
          </a:ln>
        </p:spPr>
        <p:txBody>
          <a:bodyPr wrap="square" rtlCol="0">
            <a:spAutoFit/>
          </a:bodyPr>
          <a:lstStyle/>
          <a:p>
            <a:pPr algn="ctr"/>
            <a:r>
              <a:rPr lang="nl-NL" dirty="0">
                <a:solidFill>
                  <a:srgbClr val="C00000"/>
                </a:solidFill>
              </a:rPr>
              <a:t> HOUSE en verder……</a:t>
            </a:r>
          </a:p>
        </p:txBody>
      </p:sp>
      <p:sp>
        <p:nvSpPr>
          <p:cNvPr id="8" name="Pijl: omlaag 7">
            <a:extLst>
              <a:ext uri="{FF2B5EF4-FFF2-40B4-BE49-F238E27FC236}">
                <a16:creationId xmlns:a16="http://schemas.microsoft.com/office/drawing/2014/main" id="{88C152ED-2909-445C-980F-5075847AE558}"/>
              </a:ext>
            </a:extLst>
          </p:cNvPr>
          <p:cNvSpPr/>
          <p:nvPr/>
        </p:nvSpPr>
        <p:spPr>
          <a:xfrm>
            <a:off x="5264732" y="8536837"/>
            <a:ext cx="249378" cy="916228"/>
          </a:xfrm>
          <a:prstGeom prst="downArrow">
            <a:avLst>
              <a:gd name="adj1" fmla="val 24536"/>
              <a:gd name="adj2" fmla="val 1773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Onlinemedia 8" title="Madonna - Material Girl (Official Music Video)">
            <a:hlinkClick r:id="" action="ppaction://media"/>
            <a:extLst>
              <a:ext uri="{FF2B5EF4-FFF2-40B4-BE49-F238E27FC236}">
                <a16:creationId xmlns:a16="http://schemas.microsoft.com/office/drawing/2014/main" id="{806936CD-691C-44FC-AEAD-7434F3CDB355}"/>
              </a:ext>
            </a:extLst>
          </p:cNvPr>
          <p:cNvPicPr>
            <a:picLocks noRot="1" noChangeAspect="1"/>
          </p:cNvPicPr>
          <p:nvPr>
            <a:videoFile r:link="rId1"/>
          </p:nvPr>
        </p:nvPicPr>
        <p:blipFill>
          <a:blip r:embed="rId6"/>
          <a:stretch>
            <a:fillRect/>
          </a:stretch>
        </p:blipFill>
        <p:spPr>
          <a:xfrm>
            <a:off x="4941746" y="5520278"/>
            <a:ext cx="1759092" cy="1318361"/>
          </a:xfrm>
          <a:prstGeom prst="ellipse">
            <a:avLst/>
          </a:prstGeom>
          <a:ln>
            <a:noFill/>
          </a:ln>
          <a:effectLst>
            <a:softEdge rad="112500"/>
          </a:effectLst>
        </p:spPr>
      </p:pic>
      <p:sp>
        <p:nvSpPr>
          <p:cNvPr id="12" name="Afgeronde rechthoek 13">
            <a:extLst>
              <a:ext uri="{FF2B5EF4-FFF2-40B4-BE49-F238E27FC236}">
                <a16:creationId xmlns:a16="http://schemas.microsoft.com/office/drawing/2014/main" id="{53F1A330-E13C-4B72-A9CF-4D8908922799}"/>
              </a:ext>
            </a:extLst>
          </p:cNvPr>
          <p:cNvSpPr/>
          <p:nvPr/>
        </p:nvSpPr>
        <p:spPr>
          <a:xfrm>
            <a:off x="4489768" y="6849204"/>
            <a:ext cx="2349182" cy="1318361"/>
          </a:xfrm>
          <a:prstGeom prst="roundRect">
            <a:avLst/>
          </a:prstGeom>
          <a:gradFill flip="none" rotWithShape="1">
            <a:gsLst>
              <a:gs pos="25000">
                <a:srgbClr val="F7F700"/>
              </a:gs>
              <a:gs pos="0">
                <a:srgbClr val="F7F700"/>
              </a:gs>
              <a:gs pos="50000">
                <a:srgbClr val="66BF85"/>
              </a:gs>
              <a:gs pos="100000">
                <a:srgbClr val="70C38D"/>
              </a:gs>
            </a:gsLst>
            <a:path path="circle">
              <a:fillToRect l="100000" b="100000"/>
            </a:path>
            <a:tileRect t="-100000" r="-100000"/>
          </a:gradFill>
          <a:ln w="12700">
            <a:solidFill>
              <a:srgbClr val="F7F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60AC077B-5300-44B1-BEFF-27308A43C8DC}"/>
              </a:ext>
            </a:extLst>
          </p:cNvPr>
          <p:cNvSpPr txBox="1"/>
          <p:nvPr/>
        </p:nvSpPr>
        <p:spPr>
          <a:xfrm>
            <a:off x="4549409" y="6898112"/>
            <a:ext cx="2308591" cy="11695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nl-NL" sz="1400" dirty="0">
                <a:solidFill>
                  <a:srgbClr val="C00000"/>
                </a:solidFill>
              </a:rPr>
              <a:t>Je staat ervan versteld hoeveel meezing nummers wij kennen, die uitgebracht zijn om de politieke of kritische boodschap</a:t>
            </a:r>
          </a:p>
        </p:txBody>
      </p:sp>
    </p:spTree>
    <p:extLst>
      <p:ext uri="{BB962C8B-B14F-4D97-AF65-F5344CB8AC3E}">
        <p14:creationId xmlns:p14="http://schemas.microsoft.com/office/powerpoint/2010/main" val="263968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D&amp;T | Your Event Worker">
            <a:extLst>
              <a:ext uri="{FF2B5EF4-FFF2-40B4-BE49-F238E27FC236}">
                <a16:creationId xmlns:a16="http://schemas.microsoft.com/office/drawing/2014/main" id="{89A78E80-C1E3-4353-958A-C1C3761D8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9762">
            <a:off x="128138" y="7708301"/>
            <a:ext cx="2143125" cy="1828800"/>
          </a:xfrm>
          <a:prstGeom prst="rect">
            <a:avLst/>
          </a:prstGeom>
          <a:noFill/>
          <a:extLst>
            <a:ext uri="{909E8E84-426E-40DD-AFC4-6F175D3DCCD1}">
              <a14:hiddenFill xmlns:a14="http://schemas.microsoft.com/office/drawing/2010/main">
                <a:solidFill>
                  <a:srgbClr val="FFFFFF"/>
                </a:solidFill>
              </a14:hiddenFill>
            </a:ext>
          </a:extLst>
        </p:spPr>
      </p:pic>
      <p:sp>
        <p:nvSpPr>
          <p:cNvPr id="13" name="Afgeronde rechthoek 12"/>
          <p:cNvSpPr/>
          <p:nvPr/>
        </p:nvSpPr>
        <p:spPr>
          <a:xfrm>
            <a:off x="228600" y="1706491"/>
            <a:ext cx="3695700" cy="7970909"/>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p:cNvSpPr/>
          <p:nvPr/>
        </p:nvSpPr>
        <p:spPr>
          <a:xfrm>
            <a:off x="4141647" y="1706491"/>
            <a:ext cx="2495550" cy="1901699"/>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fgeronde rechthoek 14"/>
          <p:cNvSpPr/>
          <p:nvPr/>
        </p:nvSpPr>
        <p:spPr>
          <a:xfrm>
            <a:off x="228600" y="281821"/>
            <a:ext cx="6381750" cy="1051679"/>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p:cNvSpPr/>
          <p:nvPr/>
        </p:nvSpPr>
        <p:spPr>
          <a:xfrm>
            <a:off x="4141647" y="3974593"/>
            <a:ext cx="2495550" cy="5051736"/>
          </a:xfrm>
          <a:prstGeom prst="roundRect">
            <a:avLst/>
          </a:prstGeom>
          <a:gradFill flip="none" rotWithShape="1">
            <a:gsLst>
              <a:gs pos="0">
                <a:srgbClr val="009A36"/>
              </a:gs>
              <a:gs pos="58000">
                <a:srgbClr val="66BF85"/>
              </a:gs>
              <a:gs pos="100000">
                <a:srgbClr val="BEE4C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228600" y="312450"/>
            <a:ext cx="6381750" cy="646331"/>
          </a:xfrm>
          <a:prstGeom prst="rect">
            <a:avLst/>
          </a:prstGeom>
          <a:noFill/>
          <a:ln>
            <a:noFill/>
          </a:ln>
        </p:spPr>
        <p:txBody>
          <a:bodyPr wrap="square" rtlCol="0">
            <a:spAutoFit/>
          </a:bodyPr>
          <a:lstStyle/>
          <a:p>
            <a:pPr algn="ctr"/>
            <a:r>
              <a:rPr lang="nl-NL" sz="3600" dirty="0">
                <a:latin typeface="Century Gothic" panose="020B0502020202020204" pitchFamily="34" charset="0"/>
              </a:rPr>
              <a:t>MUZIEK &amp; DANS</a:t>
            </a:r>
          </a:p>
        </p:txBody>
      </p:sp>
      <p:sp>
        <p:nvSpPr>
          <p:cNvPr id="18" name="Tekstvak 17"/>
          <p:cNvSpPr txBox="1"/>
          <p:nvPr/>
        </p:nvSpPr>
        <p:spPr>
          <a:xfrm>
            <a:off x="228600" y="846176"/>
            <a:ext cx="6381750" cy="276999"/>
          </a:xfrm>
          <a:prstGeom prst="rect">
            <a:avLst/>
          </a:prstGeom>
          <a:noFill/>
          <a:ln>
            <a:noFill/>
          </a:ln>
        </p:spPr>
        <p:txBody>
          <a:bodyPr wrap="square" rtlCol="0">
            <a:spAutoFit/>
          </a:bodyPr>
          <a:lstStyle/>
          <a:p>
            <a:pPr algn="ctr"/>
            <a:r>
              <a:rPr lang="nl-NL" sz="1200" dirty="0">
                <a:solidFill>
                  <a:schemeClr val="accent6">
                    <a:lumMod val="75000"/>
                  </a:schemeClr>
                </a:solidFill>
              </a:rPr>
              <a:t>HET KAN SNELLER IN THE ‘90</a:t>
            </a:r>
          </a:p>
        </p:txBody>
      </p:sp>
      <p:sp>
        <p:nvSpPr>
          <p:cNvPr id="22" name="Tekstvak 21"/>
          <p:cNvSpPr txBox="1"/>
          <p:nvPr/>
        </p:nvSpPr>
        <p:spPr>
          <a:xfrm>
            <a:off x="454956" y="1822761"/>
            <a:ext cx="3242987" cy="646331"/>
          </a:xfrm>
          <a:prstGeom prst="rect">
            <a:avLst/>
          </a:prstGeom>
          <a:noFill/>
          <a:ln>
            <a:noFill/>
          </a:ln>
        </p:spPr>
        <p:txBody>
          <a:bodyPr wrap="square" rtlCol="0">
            <a:spAutoFit/>
          </a:bodyPr>
          <a:lstStyle/>
          <a:p>
            <a:pPr algn="ctr"/>
            <a:r>
              <a:rPr lang="nl-NL" dirty="0">
                <a:solidFill>
                  <a:srgbClr val="FF0000"/>
                </a:solidFill>
              </a:rPr>
              <a:t>HOUSE, GRUNGE DE VERSCHILLEN WORDEN GROOT</a:t>
            </a:r>
          </a:p>
        </p:txBody>
      </p:sp>
      <p:pic>
        <p:nvPicPr>
          <p:cNvPr id="2" name="Afbeelding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2965" y="9349645"/>
            <a:ext cx="2179220" cy="249353"/>
          </a:xfrm>
          <a:prstGeom prst="rect">
            <a:avLst/>
          </a:prstGeom>
          <a:ln>
            <a:noFill/>
          </a:ln>
        </p:spPr>
      </p:pic>
      <p:sp>
        <p:nvSpPr>
          <p:cNvPr id="10" name="Tekstvak 9"/>
          <p:cNvSpPr txBox="1"/>
          <p:nvPr/>
        </p:nvSpPr>
        <p:spPr>
          <a:xfrm>
            <a:off x="4151525" y="1776777"/>
            <a:ext cx="2477875" cy="600164"/>
          </a:xfrm>
          <a:prstGeom prst="rect">
            <a:avLst/>
          </a:prstGeom>
          <a:noFill/>
        </p:spPr>
        <p:txBody>
          <a:bodyPr wrap="square" rtlCol="0">
            <a:spAutoFit/>
          </a:bodyPr>
          <a:lstStyle/>
          <a:p>
            <a:endParaRPr lang="nl-NL" sz="1100" dirty="0">
              <a:solidFill>
                <a:srgbClr val="212121"/>
              </a:solidFill>
            </a:endParaRPr>
          </a:p>
          <a:p>
            <a:endParaRPr lang="nl-NL" sz="1100" b="0" i="0" dirty="0">
              <a:solidFill>
                <a:srgbClr val="212121"/>
              </a:solidFill>
              <a:effectLst/>
            </a:endParaRPr>
          </a:p>
          <a:p>
            <a:endParaRPr lang="nl-NL" sz="1100" dirty="0">
              <a:solidFill>
                <a:srgbClr val="212121"/>
              </a:solidFill>
            </a:endParaRPr>
          </a:p>
        </p:txBody>
      </p:sp>
      <p:sp>
        <p:nvSpPr>
          <p:cNvPr id="5" name="Rectangle 1">
            <a:extLst>
              <a:ext uri="{FF2B5EF4-FFF2-40B4-BE49-F238E27FC236}">
                <a16:creationId xmlns:a16="http://schemas.microsoft.com/office/drawing/2014/main" id="{09CA3D71-6354-4FE9-9409-958736736DD0}"/>
              </a:ext>
            </a:extLst>
          </p:cNvPr>
          <p:cNvSpPr>
            <a:spLocks noChangeArrowheads="1"/>
          </p:cNvSpPr>
          <p:nvPr/>
        </p:nvSpPr>
        <p:spPr bwMode="auto">
          <a:xfrm>
            <a:off x="4159322" y="4072971"/>
            <a:ext cx="247787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rgbClr val="C00000"/>
                </a:solidFill>
                <a:effectLst/>
              </a:rPr>
              <a:t>GRUNGE</a:t>
            </a:r>
          </a:p>
          <a:p>
            <a:pPr marL="0" marR="0" lvl="0" indent="0" algn="l" defTabSz="914400" rtl="0" eaLnBrk="0" fontAlgn="t" latinLnBrk="0" hangingPunct="0">
              <a:lnSpc>
                <a:spcPct val="100000"/>
              </a:lnSpc>
              <a:spcBef>
                <a:spcPct val="0"/>
              </a:spcBef>
              <a:spcAft>
                <a:spcPct val="0"/>
              </a:spcAft>
              <a:buClrTx/>
              <a:buSzTx/>
              <a:buFontTx/>
              <a:buNone/>
              <a:tabLst/>
            </a:pPr>
            <a:endParaRPr lang="nl-NL" altLang="nl-NL" sz="1100" dirty="0">
              <a:solidFill>
                <a:srgbClr val="212121"/>
              </a:solidFill>
            </a:endParaRPr>
          </a:p>
          <a:p>
            <a:pPr marL="0" marR="0" lvl="0" indent="0" algn="just" defTabSz="914400" rtl="0" eaLnBrk="0" fontAlgn="t" latinLnBrk="0" hangingPunct="0">
              <a:lnSpc>
                <a:spcPct val="100000"/>
              </a:lnSpc>
              <a:spcBef>
                <a:spcPct val="0"/>
              </a:spcBef>
              <a:spcAft>
                <a:spcPct val="0"/>
              </a:spcAft>
              <a:buClrTx/>
              <a:buSzTx/>
              <a:buFontTx/>
              <a:buNone/>
              <a:tabLst/>
            </a:pPr>
            <a:r>
              <a:rPr lang="nl-NL" sz="1100" b="0" i="0" dirty="0">
                <a:solidFill>
                  <a:srgbClr val="000000"/>
                </a:solidFill>
                <a:effectLst/>
                <a:latin typeface="Adelle-Bold"/>
              </a:rPr>
              <a:t>Geen muziekstroming kwam zo snel opzetten als grunge. Begin jaren negentig van de vorige eeuw veroveren bandjes uit het noordwesten van Amerika in gescheurde spijkerbroeken en geblokte houthakkersblouses in sneltreinvaart de hele wereld. Nirvana, Pearl Jam en Soundgarden spelen al gauw op de grote festivals in Europa. Maar voor het grote publiek verdwijnt grunge net zo rap als het kwam.</a:t>
            </a:r>
            <a:endParaRPr kumimoji="0" lang="nl-NL" altLang="nl-NL" sz="1100" b="0" i="0" u="none" strike="noStrike" cap="none" normalizeH="0" baseline="0" dirty="0">
              <a:ln>
                <a:noFill/>
              </a:ln>
              <a:solidFill>
                <a:schemeClr val="tx1"/>
              </a:solidFill>
              <a:effectLst/>
            </a:endParaRPr>
          </a:p>
        </p:txBody>
      </p:sp>
      <p:sp>
        <p:nvSpPr>
          <p:cNvPr id="4" name="Tekstvak 3">
            <a:extLst>
              <a:ext uri="{FF2B5EF4-FFF2-40B4-BE49-F238E27FC236}">
                <a16:creationId xmlns:a16="http://schemas.microsoft.com/office/drawing/2014/main" id="{5D7E570A-AEDE-4C8E-989A-306C1B968AE2}"/>
              </a:ext>
            </a:extLst>
          </p:cNvPr>
          <p:cNvSpPr txBox="1"/>
          <p:nvPr/>
        </p:nvSpPr>
        <p:spPr>
          <a:xfrm>
            <a:off x="357397" y="2522188"/>
            <a:ext cx="3617432" cy="5339923"/>
          </a:xfrm>
          <a:prstGeom prst="rect">
            <a:avLst/>
          </a:prstGeom>
          <a:noFill/>
        </p:spPr>
        <p:txBody>
          <a:bodyPr wrap="square" rtlCol="0">
            <a:spAutoFit/>
          </a:bodyPr>
          <a:lstStyle/>
          <a:p>
            <a:endParaRPr lang="nl-NL" sz="1100" b="0" i="0" dirty="0">
              <a:solidFill>
                <a:srgbClr val="C00000"/>
              </a:solidFill>
              <a:effectLst/>
              <a:latin typeface="arial" panose="020B0604020202020204" pitchFamily="34" charset="0"/>
            </a:endParaRPr>
          </a:p>
          <a:p>
            <a:r>
              <a:rPr lang="nl-NL" sz="1100" b="0" i="0" dirty="0" err="1">
                <a:effectLst/>
              </a:rPr>
              <a:t>House-Muziek</a:t>
            </a:r>
            <a:r>
              <a:rPr lang="nl-NL" sz="1100" b="0" i="0" dirty="0">
                <a:effectLst/>
              </a:rPr>
              <a:t> wordt vooral gekenmerkt door funk- en soulelementen en een doorlopend doorgaande </a:t>
            </a:r>
            <a:r>
              <a:rPr lang="nl-NL" sz="1100" b="0" i="0" dirty="0" err="1">
                <a:effectLst/>
              </a:rPr>
              <a:t>bassdrum</a:t>
            </a:r>
            <a:r>
              <a:rPr lang="nl-NL" sz="1100" b="0" i="0" dirty="0">
                <a:effectLst/>
              </a:rPr>
              <a:t> ('</a:t>
            </a:r>
            <a:r>
              <a:rPr lang="nl-NL" sz="1100" b="0" i="0" dirty="0" err="1">
                <a:effectLst/>
              </a:rPr>
              <a:t>four</a:t>
            </a:r>
            <a:r>
              <a:rPr lang="nl-NL" sz="1100" b="0" i="0" dirty="0">
                <a:effectLst/>
              </a:rPr>
              <a:t> </a:t>
            </a:r>
            <a:r>
              <a:rPr lang="nl-NL" sz="1100" b="0" i="0" dirty="0" err="1">
                <a:effectLst/>
              </a:rPr>
              <a:t>to</a:t>
            </a:r>
            <a:r>
              <a:rPr lang="nl-NL" sz="1100" b="0" i="0" dirty="0">
                <a:effectLst/>
              </a:rPr>
              <a:t> the floor'). Na het ontstaan van allerlei </a:t>
            </a:r>
            <a:r>
              <a:rPr lang="nl-NL" sz="1100" b="0" i="0" dirty="0" err="1">
                <a:effectLst/>
              </a:rPr>
              <a:t>substijlen</a:t>
            </a:r>
            <a:r>
              <a:rPr lang="nl-NL" sz="1100" b="0" i="0" dirty="0">
                <a:effectLst/>
              </a:rPr>
              <a:t> staat house vanaf midden jaren negentig voor wat soulvollere dansmuziek, in tegenstelling tot de hardere techno. House is eigenlijk een gemoderniseerde versie van disco, waarbij het hogere tempo en het elektronische karakter -zoals die tot uiting komt in de computergestuurde beat- tot de meest bepalende kenmerken behoren.</a:t>
            </a:r>
            <a:br>
              <a:rPr lang="nl-NL" sz="1100" dirty="0"/>
            </a:br>
            <a:br>
              <a:rPr lang="nl-NL" sz="1100" dirty="0"/>
            </a:br>
            <a:r>
              <a:rPr lang="nl-NL" sz="1100" b="0" i="0" dirty="0">
                <a:solidFill>
                  <a:srgbClr val="000000"/>
                </a:solidFill>
                <a:effectLst/>
              </a:rPr>
              <a:t>Populaire </a:t>
            </a:r>
            <a:r>
              <a:rPr lang="nl-NL" sz="1100" b="0" i="0" dirty="0" err="1">
                <a:solidFill>
                  <a:srgbClr val="000000"/>
                </a:solidFill>
                <a:effectLst/>
              </a:rPr>
              <a:t>substijlen</a:t>
            </a:r>
            <a:r>
              <a:rPr lang="nl-NL" sz="1100" b="0" i="0" dirty="0">
                <a:solidFill>
                  <a:srgbClr val="000000"/>
                </a:solidFill>
                <a:effectLst/>
              </a:rPr>
              <a:t> zijn onder </a:t>
            </a:r>
          </a:p>
          <a:p>
            <a:r>
              <a:rPr lang="nl-NL" sz="1100" b="0" i="0" dirty="0">
                <a:solidFill>
                  <a:srgbClr val="000000"/>
                </a:solidFill>
                <a:effectLst/>
              </a:rPr>
              <a:t>meer acid, club, </a:t>
            </a:r>
            <a:r>
              <a:rPr lang="nl-NL" sz="1100" b="0" i="0" dirty="0" err="1">
                <a:solidFill>
                  <a:srgbClr val="000000"/>
                </a:solidFill>
                <a:effectLst/>
              </a:rPr>
              <a:t>eurohouse</a:t>
            </a:r>
            <a:r>
              <a:rPr lang="nl-NL" sz="1100" b="0" i="0" dirty="0">
                <a:solidFill>
                  <a:srgbClr val="000000"/>
                </a:solidFill>
                <a:effectLst/>
              </a:rPr>
              <a:t>, </a:t>
            </a:r>
          </a:p>
          <a:p>
            <a:r>
              <a:rPr lang="nl-NL" sz="1100" b="0" i="0" dirty="0">
                <a:solidFill>
                  <a:srgbClr val="000000"/>
                </a:solidFill>
                <a:effectLst/>
              </a:rPr>
              <a:t>gabber, (speed)garage en trance.</a:t>
            </a:r>
            <a:br>
              <a:rPr lang="nl-NL" sz="1100" dirty="0"/>
            </a:br>
            <a:br>
              <a:rPr lang="nl-NL" sz="1100" dirty="0"/>
            </a:br>
            <a:endParaRPr lang="nl-NL" sz="1100" b="0" i="0" dirty="0">
              <a:solidFill>
                <a:srgbClr val="000000"/>
              </a:solidFill>
              <a:effectLst/>
            </a:endParaRPr>
          </a:p>
          <a:p>
            <a:endParaRPr lang="nl-NL" sz="1100" b="0" i="0" dirty="0">
              <a:solidFill>
                <a:srgbClr val="000000"/>
              </a:solidFill>
              <a:effectLst/>
            </a:endParaRPr>
          </a:p>
          <a:p>
            <a:endParaRPr lang="nl-NL" sz="1100" dirty="0">
              <a:solidFill>
                <a:srgbClr val="000000"/>
              </a:solidFill>
            </a:endParaRPr>
          </a:p>
          <a:p>
            <a:endParaRPr lang="nl-NL" sz="1100" b="0" i="0" dirty="0">
              <a:solidFill>
                <a:srgbClr val="000000"/>
              </a:solidFill>
              <a:effectLst/>
            </a:endParaRPr>
          </a:p>
          <a:p>
            <a:endParaRPr lang="nl-NL" sz="1100" dirty="0">
              <a:solidFill>
                <a:srgbClr val="000000"/>
              </a:solidFill>
            </a:endParaRPr>
          </a:p>
          <a:p>
            <a:endParaRPr lang="nl-NL" sz="1100" b="0" i="0" dirty="0">
              <a:solidFill>
                <a:srgbClr val="000000"/>
              </a:solidFill>
              <a:effectLst/>
            </a:endParaRPr>
          </a:p>
          <a:p>
            <a:endParaRPr lang="nl-NL" sz="1100" dirty="0">
              <a:solidFill>
                <a:srgbClr val="000000"/>
              </a:solidFill>
            </a:endParaRPr>
          </a:p>
          <a:p>
            <a:endParaRPr lang="nl-NL" sz="1100" b="0" i="0" dirty="0">
              <a:solidFill>
                <a:srgbClr val="000000"/>
              </a:solidFill>
              <a:effectLst/>
            </a:endParaRPr>
          </a:p>
          <a:p>
            <a:endParaRPr lang="nl-NL" sz="1100" dirty="0">
              <a:solidFill>
                <a:srgbClr val="000000"/>
              </a:solidFill>
            </a:endParaRPr>
          </a:p>
          <a:p>
            <a:endParaRPr lang="nl-NL" sz="1100" b="0" i="0" dirty="0">
              <a:solidFill>
                <a:srgbClr val="000000"/>
              </a:solidFill>
              <a:effectLst/>
            </a:endParaRPr>
          </a:p>
          <a:p>
            <a:endParaRPr lang="nl-NL" sz="1100" b="0" i="0" dirty="0">
              <a:solidFill>
                <a:srgbClr val="000000"/>
              </a:solidFill>
              <a:effectLst/>
            </a:endParaRPr>
          </a:p>
          <a:p>
            <a:r>
              <a:rPr lang="nl-NL" sz="1100" b="0" i="0" dirty="0">
                <a:solidFill>
                  <a:srgbClr val="000000"/>
                </a:solidFill>
                <a:effectLst/>
              </a:rPr>
              <a:t>Begin jaren 90 Neemt de snellere en hardere vorm van House als eerste een prominente plek in de Rotterdamse </a:t>
            </a:r>
            <a:r>
              <a:rPr lang="nl-NL" sz="1100" b="0" i="0" dirty="0" err="1">
                <a:solidFill>
                  <a:srgbClr val="000000"/>
                </a:solidFill>
                <a:effectLst/>
              </a:rPr>
              <a:t>music</a:t>
            </a:r>
            <a:r>
              <a:rPr lang="nl-NL" sz="1100" b="0" i="0" dirty="0">
                <a:solidFill>
                  <a:srgbClr val="000000"/>
                </a:solidFill>
                <a:effectLst/>
              </a:rPr>
              <a:t> scene</a:t>
            </a:r>
            <a:r>
              <a:rPr lang="nl-NL" sz="1100" b="0" i="0" dirty="0">
                <a:solidFill>
                  <a:srgbClr val="212121"/>
                </a:solidFill>
                <a:effectLst/>
              </a:rPr>
              <a:t>. Deze stijl word Hardcore, met de jongere die zich gabbers noemen en hakken als dans term. </a:t>
            </a:r>
            <a:endParaRPr lang="nl-NL" sz="1100" dirty="0">
              <a:solidFill>
                <a:srgbClr val="C00000"/>
              </a:solidFill>
            </a:endParaRPr>
          </a:p>
        </p:txBody>
      </p:sp>
      <p:pic>
        <p:nvPicPr>
          <p:cNvPr id="6" name="Onlinemedia 5" title="Nirvana - Smells Like Teen Spirit (Official Music Video)">
            <a:hlinkClick r:id="" action="ppaction://media"/>
            <a:extLst>
              <a:ext uri="{FF2B5EF4-FFF2-40B4-BE49-F238E27FC236}">
                <a16:creationId xmlns:a16="http://schemas.microsoft.com/office/drawing/2014/main" id="{590FB9BD-1805-4D8C-B22F-9417B5EFA008}"/>
              </a:ext>
            </a:extLst>
          </p:cNvPr>
          <p:cNvPicPr>
            <a:picLocks noRot="1" noChangeAspect="1"/>
          </p:cNvPicPr>
          <p:nvPr>
            <a:videoFile r:link="rId1"/>
          </p:nvPr>
        </p:nvPicPr>
        <p:blipFill>
          <a:blip r:embed="rId7"/>
          <a:stretch>
            <a:fillRect/>
          </a:stretch>
        </p:blipFill>
        <p:spPr>
          <a:xfrm>
            <a:off x="4272671" y="6565961"/>
            <a:ext cx="2233502" cy="1256345"/>
          </a:xfrm>
          <a:prstGeom prst="roundRect">
            <a:avLst>
              <a:gd name="adj" fmla="val 5439"/>
            </a:avLst>
          </a:prstGeom>
          <a:ln>
            <a:noFill/>
          </a:ln>
          <a:effectLst>
            <a:innerShdw blurRad="114300" dist="50800">
              <a:srgbClr val="000000">
                <a:alpha val="0"/>
              </a:srgbClr>
            </a:innerShdw>
          </a:effectLst>
        </p:spPr>
      </p:pic>
      <p:pic>
        <p:nvPicPr>
          <p:cNvPr id="8" name="Onlinemedia 7" title="Best of Thunderdome ´96 [Megamix Mix]">
            <a:hlinkClick r:id="" action="ppaction://media"/>
            <a:extLst>
              <a:ext uri="{FF2B5EF4-FFF2-40B4-BE49-F238E27FC236}">
                <a16:creationId xmlns:a16="http://schemas.microsoft.com/office/drawing/2014/main" id="{71748027-1D99-4BC8-A019-FA9B624DC6C2}"/>
              </a:ext>
            </a:extLst>
          </p:cNvPr>
          <p:cNvPicPr>
            <a:picLocks noRot="1" noChangeAspect="1"/>
          </p:cNvPicPr>
          <p:nvPr>
            <a:videoFile r:link="rId2"/>
          </p:nvPr>
        </p:nvPicPr>
        <p:blipFill>
          <a:blip r:embed="rId8"/>
          <a:stretch>
            <a:fillRect/>
          </a:stretch>
        </p:blipFill>
        <p:spPr>
          <a:xfrm>
            <a:off x="2034805" y="8538986"/>
            <a:ext cx="1752728" cy="985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Onlinemedia 8" title="2 UNLIMITED - No Limit (Rap Version) (Official Music Video)">
            <a:hlinkClick r:id="" action="ppaction://media"/>
            <a:extLst>
              <a:ext uri="{FF2B5EF4-FFF2-40B4-BE49-F238E27FC236}">
                <a16:creationId xmlns:a16="http://schemas.microsoft.com/office/drawing/2014/main" id="{98595EE0-C664-4B45-804F-372E8D6B6AA3}"/>
              </a:ext>
            </a:extLst>
          </p:cNvPr>
          <p:cNvPicPr>
            <a:picLocks noRot="1" noChangeAspect="1"/>
          </p:cNvPicPr>
          <p:nvPr>
            <a:videoFile r:link="rId3"/>
          </p:nvPr>
        </p:nvPicPr>
        <p:blipFill>
          <a:blip r:embed="rId9"/>
          <a:stretch>
            <a:fillRect/>
          </a:stretch>
        </p:blipFill>
        <p:spPr>
          <a:xfrm>
            <a:off x="4328811" y="1930740"/>
            <a:ext cx="2171792" cy="1416279"/>
          </a:xfrm>
          <a:prstGeom prst="roundRect">
            <a:avLst>
              <a:gd name="adj" fmla="val 5299"/>
            </a:avLst>
          </a:prstGeom>
          <a:ln>
            <a:noFill/>
          </a:ln>
          <a:effectLst/>
          <a:scene3d>
            <a:camera prst="orthographicFront"/>
            <a:lightRig rig="balanced" dir="t"/>
          </a:scene3d>
          <a:sp3d prstMaterial="plastic">
            <a:bevelT/>
            <a:contourClr>
              <a:srgbClr val="FFFFFF"/>
            </a:contourClr>
          </a:sp3d>
        </p:spPr>
      </p:pic>
      <p:sp>
        <p:nvSpPr>
          <p:cNvPr id="7" name="Rechthoek: afgeronde hoeken 6">
            <a:extLst>
              <a:ext uri="{FF2B5EF4-FFF2-40B4-BE49-F238E27FC236}">
                <a16:creationId xmlns:a16="http://schemas.microsoft.com/office/drawing/2014/main" id="{ECE18236-F618-4496-84B4-BB1C4AC97208}"/>
              </a:ext>
            </a:extLst>
          </p:cNvPr>
          <p:cNvSpPr/>
          <p:nvPr/>
        </p:nvSpPr>
        <p:spPr>
          <a:xfrm rot="20598048">
            <a:off x="271685" y="5303719"/>
            <a:ext cx="3695700" cy="1174764"/>
          </a:xfrm>
          <a:prstGeom prst="roundRect">
            <a:avLst/>
          </a:prstGeom>
          <a:solidFill>
            <a:srgbClr val="FFFF00"/>
          </a:solidFill>
          <a:ln>
            <a:solidFill>
              <a:schemeClr val="accent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rot="20584113">
            <a:off x="317459" y="5638754"/>
            <a:ext cx="3656566" cy="769441"/>
          </a:xfrm>
          <a:prstGeom prst="rect">
            <a:avLst/>
          </a:prstGeom>
          <a:noFill/>
        </p:spPr>
        <p:txBody>
          <a:bodyPr wrap="square" rtlCol="0">
            <a:spAutoFit/>
          </a:bodyPr>
          <a:lstStyle/>
          <a:p>
            <a:pPr algn="ctr"/>
            <a:r>
              <a:rPr lang="nl-NL" sz="1100" b="0" i="0" dirty="0">
                <a:solidFill>
                  <a:srgbClr val="222222"/>
                </a:solidFill>
                <a:effectLst/>
                <a:latin typeface="arial" panose="020B0604020202020204" pitchFamily="34" charset="0"/>
              </a:rPr>
              <a:t>Een</a:t>
            </a:r>
            <a:r>
              <a:rPr lang="nl-NL" sz="1100" b="1" i="1" dirty="0">
                <a:solidFill>
                  <a:srgbClr val="222222"/>
                </a:solidFill>
                <a:effectLst/>
                <a:latin typeface="arial" panose="020B0604020202020204" pitchFamily="34" charset="0"/>
              </a:rPr>
              <a:t> eendagsvlieg </a:t>
            </a:r>
            <a:r>
              <a:rPr lang="nl-NL" sz="1100" b="0" i="0" dirty="0">
                <a:solidFill>
                  <a:srgbClr val="222222"/>
                </a:solidFill>
                <a:effectLst/>
                <a:latin typeface="arial" panose="020B0604020202020204" pitchFamily="34" charset="0"/>
              </a:rPr>
              <a:t>of </a:t>
            </a:r>
            <a:r>
              <a:rPr lang="nl-NL" sz="1100" b="1" i="1" dirty="0" err="1">
                <a:solidFill>
                  <a:srgbClr val="222222"/>
                </a:solidFill>
                <a:effectLst/>
                <a:latin typeface="arial" panose="020B0604020202020204" pitchFamily="34" charset="0"/>
              </a:rPr>
              <a:t>onehitwonder</a:t>
            </a:r>
            <a:r>
              <a:rPr lang="nl-NL" sz="1100" b="0" i="0" dirty="0">
                <a:solidFill>
                  <a:srgbClr val="222222"/>
                </a:solidFill>
                <a:effectLst/>
                <a:latin typeface="arial" panose="020B0604020202020204" pitchFamily="34" charset="0"/>
              </a:rPr>
              <a:t> is in de muziekindustrie een artiest of groep die slechts één hit heeft gehad in de hitparade. Eendagsvliegen hoeven niet  onsuccesvol te zijn.</a:t>
            </a:r>
            <a:endParaRPr lang="nl-NL" sz="1100" dirty="0"/>
          </a:p>
        </p:txBody>
      </p:sp>
      <p:sp>
        <p:nvSpPr>
          <p:cNvPr id="20" name="Tekstvak 19"/>
          <p:cNvSpPr txBox="1"/>
          <p:nvPr/>
        </p:nvSpPr>
        <p:spPr>
          <a:xfrm rot="20584132">
            <a:off x="-135368" y="5386746"/>
            <a:ext cx="4114799" cy="369332"/>
          </a:xfrm>
          <a:prstGeom prst="rect">
            <a:avLst/>
          </a:prstGeom>
          <a:noFill/>
          <a:ln>
            <a:noFill/>
          </a:ln>
        </p:spPr>
        <p:txBody>
          <a:bodyPr wrap="square" rtlCol="0">
            <a:spAutoFit/>
          </a:bodyPr>
          <a:lstStyle/>
          <a:p>
            <a:pPr algn="ctr"/>
            <a:r>
              <a:rPr lang="nl-NL" dirty="0">
                <a:solidFill>
                  <a:srgbClr val="009A36"/>
                </a:solidFill>
              </a:rPr>
              <a:t>1 DAG VLIEG</a:t>
            </a:r>
          </a:p>
        </p:txBody>
      </p:sp>
      <p:sp>
        <p:nvSpPr>
          <p:cNvPr id="12" name="Rechthoek: afgeronde hoeken 11">
            <a:extLst>
              <a:ext uri="{FF2B5EF4-FFF2-40B4-BE49-F238E27FC236}">
                <a16:creationId xmlns:a16="http://schemas.microsoft.com/office/drawing/2014/main" id="{237A34DD-D0FA-493F-9A40-6B0F34BD9AEE}"/>
              </a:ext>
            </a:extLst>
          </p:cNvPr>
          <p:cNvSpPr/>
          <p:nvPr/>
        </p:nvSpPr>
        <p:spPr>
          <a:xfrm rot="795652">
            <a:off x="4266248" y="7804250"/>
            <a:ext cx="2184306" cy="1188660"/>
          </a:xfrm>
          <a:prstGeom prst="roundRect">
            <a:avLst/>
          </a:prstGeom>
          <a:solidFill>
            <a:srgbClr val="FFFF00"/>
          </a:solidFill>
          <a:ln>
            <a:solidFill>
              <a:schemeClr val="accent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C40268C7-8CAA-475B-B6DC-F682E84F30F7}"/>
              </a:ext>
            </a:extLst>
          </p:cNvPr>
          <p:cNvSpPr txBox="1"/>
          <p:nvPr/>
        </p:nvSpPr>
        <p:spPr>
          <a:xfrm rot="817291">
            <a:off x="4205248" y="7861861"/>
            <a:ext cx="2306182" cy="1277273"/>
          </a:xfrm>
          <a:prstGeom prst="rect">
            <a:avLst/>
          </a:prstGeom>
          <a:noFill/>
        </p:spPr>
        <p:txBody>
          <a:bodyPr wrap="square" rtlCol="0">
            <a:spAutoFit/>
          </a:bodyPr>
          <a:lstStyle/>
          <a:p>
            <a:pPr algn="ctr"/>
            <a:r>
              <a:rPr lang="nl-NL" sz="1100" b="0" i="0" dirty="0">
                <a:solidFill>
                  <a:srgbClr val="222222"/>
                </a:solidFill>
                <a:effectLst/>
              </a:rPr>
              <a:t>Kurt </a:t>
            </a:r>
            <a:r>
              <a:rPr lang="nl-NL" sz="1100" b="0" i="0" dirty="0" err="1">
                <a:solidFill>
                  <a:srgbClr val="222222"/>
                </a:solidFill>
                <a:effectLst/>
              </a:rPr>
              <a:t>Cobain</a:t>
            </a:r>
            <a:r>
              <a:rPr lang="nl-NL" sz="1100" b="0" i="0" dirty="0">
                <a:solidFill>
                  <a:srgbClr val="222222"/>
                </a:solidFill>
                <a:effectLst/>
              </a:rPr>
              <a:t>  overleden 5 april 1994 door zelfdoding op 27 jarige leeftijd en hoort helaas net als vele andere bij de club 27</a:t>
            </a:r>
          </a:p>
          <a:p>
            <a:pPr algn="ctr"/>
            <a:r>
              <a:rPr lang="nl-NL" sz="1100" dirty="0">
                <a:hlinkClick r:id="rId10"/>
              </a:rPr>
              <a:t>https://spinditty.com/artists-bands/The-dead-at-27-Club</a:t>
            </a:r>
            <a:endParaRPr lang="nl-NL" sz="1100" dirty="0">
              <a:solidFill>
                <a:srgbClr val="222222"/>
              </a:solidFill>
            </a:endParaRPr>
          </a:p>
          <a:p>
            <a:pPr algn="ctr"/>
            <a:endParaRPr lang="nl-NL" sz="1100" dirty="0"/>
          </a:p>
        </p:txBody>
      </p:sp>
    </p:spTree>
    <p:extLst>
      <p:ext uri="{BB962C8B-B14F-4D97-AF65-F5344CB8AC3E}">
        <p14:creationId xmlns:p14="http://schemas.microsoft.com/office/powerpoint/2010/main" val="105080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6"/>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video>
              <p:cMediaNode vol="80000">
                <p:cTn id="21" fill="hold" display="0">
                  <p:stCondLst>
                    <p:cond delay="indefinite"/>
                  </p:stCondLst>
                </p:cTn>
                <p:tgtEl>
                  <p:spTgt spid="8"/>
                </p:tgtEl>
              </p:cMediaNode>
            </p:video>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8"/>
                                        </p:tgtEl>
                                      </p:cBhvr>
                                    </p:cmd>
                                  </p:childTnLst>
                                </p:cTn>
                              </p:par>
                            </p:childTnLst>
                          </p:cTn>
                        </p:par>
                      </p:childTnLst>
                    </p:cTn>
                  </p:par>
                </p:childTnLst>
              </p:cTn>
              <p:nextCondLst>
                <p:cond evt="onClick" delay="0">
                  <p:tgtEl>
                    <p:spTgt spid="8"/>
                  </p:tgtEl>
                </p:cond>
              </p:nextCondLst>
            </p:seq>
            <p:video>
              <p:cMediaNode vol="80000">
                <p:cTn id="27" fill="hold" display="0">
                  <p:stCondLst>
                    <p:cond delay="indefinite"/>
                  </p:stCondLst>
                </p:cTn>
                <p:tgtEl>
                  <p:spTgt spid="9"/>
                </p:tgtEl>
              </p:cMediaNode>
            </p:video>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fgeronde rechthoek 15">
            <a:extLst>
              <a:ext uri="{FF2B5EF4-FFF2-40B4-BE49-F238E27FC236}">
                <a16:creationId xmlns:a16="http://schemas.microsoft.com/office/drawing/2014/main" id="{0589B6FE-6A9F-4CBF-9545-7E25DD3348BB}"/>
              </a:ext>
            </a:extLst>
          </p:cNvPr>
          <p:cNvSpPr/>
          <p:nvPr/>
        </p:nvSpPr>
        <p:spPr>
          <a:xfrm>
            <a:off x="247875" y="7970272"/>
            <a:ext cx="3676133" cy="1613928"/>
          </a:xfrm>
          <a:prstGeom prst="roundRect">
            <a:avLst/>
          </a:prstGeom>
          <a:gradFill flip="none" rotWithShape="1">
            <a:gsLst>
              <a:gs pos="0">
                <a:srgbClr val="009A36"/>
              </a:gs>
              <a:gs pos="58000">
                <a:srgbClr val="66BF85"/>
              </a:gs>
              <a:gs pos="100000">
                <a:srgbClr val="BEE4C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Welcome - Festival - Tomorrowland">
            <a:extLst>
              <a:ext uri="{FF2B5EF4-FFF2-40B4-BE49-F238E27FC236}">
                <a16:creationId xmlns:a16="http://schemas.microsoft.com/office/drawing/2014/main" id="{4DFF55DF-7809-4B01-8992-F89F186E1D0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35"/>
          <a:stretch/>
        </p:blipFill>
        <p:spPr bwMode="auto">
          <a:xfrm>
            <a:off x="2304591" y="7972326"/>
            <a:ext cx="1811792" cy="1210866"/>
          </a:xfrm>
          <a:prstGeom prst="roundRect">
            <a:avLst/>
          </a:prstGeom>
          <a:noFill/>
          <a:extLst>
            <a:ext uri="{909E8E84-426E-40DD-AFC4-6F175D3DCCD1}">
              <a14:hiddenFill xmlns:a14="http://schemas.microsoft.com/office/drawing/2010/main">
                <a:solidFill>
                  <a:srgbClr val="FFFFFF"/>
                </a:solidFill>
              </a14:hiddenFill>
            </a:ext>
          </a:extLst>
        </p:spPr>
      </p:pic>
      <p:sp>
        <p:nvSpPr>
          <p:cNvPr id="13" name="Afgeronde rechthoek 12"/>
          <p:cNvSpPr/>
          <p:nvPr/>
        </p:nvSpPr>
        <p:spPr>
          <a:xfrm>
            <a:off x="228600" y="1706491"/>
            <a:ext cx="3695700" cy="6084959"/>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p:cNvSpPr/>
          <p:nvPr/>
        </p:nvSpPr>
        <p:spPr>
          <a:xfrm>
            <a:off x="4141647" y="1706491"/>
            <a:ext cx="2495550" cy="1901699"/>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fgeronde rechthoek 14"/>
          <p:cNvSpPr/>
          <p:nvPr/>
        </p:nvSpPr>
        <p:spPr>
          <a:xfrm>
            <a:off x="228600" y="281821"/>
            <a:ext cx="6381750" cy="1051679"/>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p:cNvSpPr/>
          <p:nvPr/>
        </p:nvSpPr>
        <p:spPr>
          <a:xfrm>
            <a:off x="4141647" y="3974593"/>
            <a:ext cx="2495550" cy="4525993"/>
          </a:xfrm>
          <a:prstGeom prst="roundRect">
            <a:avLst/>
          </a:prstGeom>
          <a:gradFill flip="none" rotWithShape="1">
            <a:gsLst>
              <a:gs pos="0">
                <a:srgbClr val="009A36"/>
              </a:gs>
              <a:gs pos="58000">
                <a:srgbClr val="66BF85"/>
              </a:gs>
              <a:gs pos="100000">
                <a:srgbClr val="BEE4C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228600" y="312450"/>
            <a:ext cx="6381750" cy="646331"/>
          </a:xfrm>
          <a:prstGeom prst="rect">
            <a:avLst/>
          </a:prstGeom>
          <a:noFill/>
          <a:ln>
            <a:noFill/>
          </a:ln>
        </p:spPr>
        <p:txBody>
          <a:bodyPr wrap="square" rtlCol="0">
            <a:spAutoFit/>
          </a:bodyPr>
          <a:lstStyle/>
          <a:p>
            <a:pPr algn="ctr"/>
            <a:r>
              <a:rPr lang="nl-NL" sz="3600" dirty="0">
                <a:latin typeface="Century Gothic" panose="020B0502020202020204" pitchFamily="34" charset="0"/>
              </a:rPr>
              <a:t>MUZIEK &amp; DANS</a:t>
            </a:r>
          </a:p>
        </p:txBody>
      </p:sp>
      <p:sp>
        <p:nvSpPr>
          <p:cNvPr id="18" name="Tekstvak 17"/>
          <p:cNvSpPr txBox="1"/>
          <p:nvPr/>
        </p:nvSpPr>
        <p:spPr>
          <a:xfrm>
            <a:off x="228600" y="846176"/>
            <a:ext cx="6381750" cy="276999"/>
          </a:xfrm>
          <a:prstGeom prst="rect">
            <a:avLst/>
          </a:prstGeom>
          <a:noFill/>
          <a:ln>
            <a:noFill/>
          </a:ln>
        </p:spPr>
        <p:txBody>
          <a:bodyPr wrap="square" rtlCol="0">
            <a:spAutoFit/>
          </a:bodyPr>
          <a:lstStyle/>
          <a:p>
            <a:pPr algn="ctr"/>
            <a:r>
              <a:rPr lang="nl-NL" sz="1200" dirty="0">
                <a:solidFill>
                  <a:schemeClr val="accent6">
                    <a:lumMod val="75000"/>
                  </a:schemeClr>
                </a:solidFill>
              </a:rPr>
              <a:t>HET KAN NOG SNELLER</a:t>
            </a:r>
          </a:p>
        </p:txBody>
      </p:sp>
      <p:sp>
        <p:nvSpPr>
          <p:cNvPr id="22" name="Tekstvak 21"/>
          <p:cNvSpPr txBox="1"/>
          <p:nvPr/>
        </p:nvSpPr>
        <p:spPr>
          <a:xfrm>
            <a:off x="454956" y="1822761"/>
            <a:ext cx="3242987" cy="646331"/>
          </a:xfrm>
          <a:prstGeom prst="rect">
            <a:avLst/>
          </a:prstGeom>
          <a:noFill/>
          <a:ln>
            <a:noFill/>
          </a:ln>
        </p:spPr>
        <p:txBody>
          <a:bodyPr wrap="square" rtlCol="0">
            <a:spAutoFit/>
          </a:bodyPr>
          <a:lstStyle/>
          <a:p>
            <a:pPr algn="ctr"/>
            <a:r>
              <a:rPr lang="nl-NL" dirty="0">
                <a:solidFill>
                  <a:srgbClr val="FF0000"/>
                </a:solidFill>
              </a:rPr>
              <a:t>DIGITAAL NEEMT HET OVER  MAAR DE SNELHEID…….</a:t>
            </a:r>
          </a:p>
        </p:txBody>
      </p:sp>
      <p:sp>
        <p:nvSpPr>
          <p:cNvPr id="10" name="Tekstvak 9"/>
          <p:cNvSpPr txBox="1"/>
          <p:nvPr/>
        </p:nvSpPr>
        <p:spPr>
          <a:xfrm>
            <a:off x="4087559" y="1567144"/>
            <a:ext cx="2652490" cy="600164"/>
          </a:xfrm>
          <a:prstGeom prst="rect">
            <a:avLst/>
          </a:prstGeom>
          <a:noFill/>
        </p:spPr>
        <p:txBody>
          <a:bodyPr wrap="square" rtlCol="0">
            <a:spAutoFit/>
          </a:bodyPr>
          <a:lstStyle/>
          <a:p>
            <a:endParaRPr lang="nl-NL" sz="1100" dirty="0">
              <a:solidFill>
                <a:srgbClr val="212121"/>
              </a:solidFill>
            </a:endParaRPr>
          </a:p>
          <a:p>
            <a:endParaRPr lang="nl-NL" sz="1100" b="0" i="0" dirty="0">
              <a:solidFill>
                <a:srgbClr val="212121"/>
              </a:solidFill>
              <a:effectLst/>
            </a:endParaRPr>
          </a:p>
          <a:p>
            <a:r>
              <a:rPr lang="nl-NL" sz="1100" dirty="0">
                <a:solidFill>
                  <a:srgbClr val="212121"/>
                </a:solidFill>
              </a:rPr>
              <a:t>EEN GEMIS IN DE DANCE EN MUSIC SCENE</a:t>
            </a:r>
          </a:p>
        </p:txBody>
      </p:sp>
      <p:sp>
        <p:nvSpPr>
          <p:cNvPr id="5" name="Rectangle 1">
            <a:extLst>
              <a:ext uri="{FF2B5EF4-FFF2-40B4-BE49-F238E27FC236}">
                <a16:creationId xmlns:a16="http://schemas.microsoft.com/office/drawing/2014/main" id="{09CA3D71-6354-4FE9-9409-958736736DD0}"/>
              </a:ext>
            </a:extLst>
          </p:cNvPr>
          <p:cNvSpPr>
            <a:spLocks noChangeArrowheads="1"/>
          </p:cNvSpPr>
          <p:nvPr/>
        </p:nvSpPr>
        <p:spPr bwMode="auto">
          <a:xfrm>
            <a:off x="4174867" y="4176487"/>
            <a:ext cx="247787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lang="nl-NL" sz="1100" b="1" i="0" dirty="0">
                <a:solidFill>
                  <a:srgbClr val="FF0000"/>
                </a:solidFill>
                <a:effectLst/>
              </a:rPr>
              <a:t>Electronic </a:t>
            </a:r>
            <a:r>
              <a:rPr lang="nl-NL" sz="1100" b="1" dirty="0">
                <a:solidFill>
                  <a:srgbClr val="FF0000"/>
                </a:solidFill>
              </a:rPr>
              <a:t>D</a:t>
            </a:r>
            <a:r>
              <a:rPr lang="nl-NL" sz="1100" b="1" i="0" dirty="0">
                <a:solidFill>
                  <a:srgbClr val="FF0000"/>
                </a:solidFill>
                <a:effectLst/>
              </a:rPr>
              <a:t>ance </a:t>
            </a:r>
            <a:r>
              <a:rPr lang="nl-NL" sz="1100" b="1" dirty="0">
                <a:solidFill>
                  <a:srgbClr val="FF0000"/>
                </a:solidFill>
              </a:rPr>
              <a:t>M</a:t>
            </a:r>
            <a:r>
              <a:rPr lang="nl-NL" sz="1100" b="1" i="0" dirty="0">
                <a:solidFill>
                  <a:srgbClr val="FF0000"/>
                </a:solidFill>
                <a:effectLst/>
              </a:rPr>
              <a:t>usic</a:t>
            </a:r>
            <a:r>
              <a:rPr lang="nl-NL" sz="1100" b="0" i="0" dirty="0">
                <a:solidFill>
                  <a:srgbClr val="FF0000"/>
                </a:solidFill>
                <a:effectLst/>
              </a:rPr>
              <a:t> (</a:t>
            </a:r>
            <a:r>
              <a:rPr lang="nl-NL" sz="1100" b="1" i="0" dirty="0">
                <a:solidFill>
                  <a:srgbClr val="FF0000"/>
                </a:solidFill>
                <a:effectLst/>
              </a:rPr>
              <a:t>EDM</a:t>
            </a:r>
            <a:r>
              <a:rPr lang="nl-NL" sz="1100" b="0" i="0" dirty="0">
                <a:solidFill>
                  <a:srgbClr val="FF0000"/>
                </a:solidFill>
                <a:effectLst/>
              </a:rPr>
              <a:t>) </a:t>
            </a:r>
          </a:p>
          <a:p>
            <a:pPr marL="0" marR="0" lvl="0" indent="0" algn="l" defTabSz="914400" rtl="0" eaLnBrk="0" fontAlgn="t" latinLnBrk="0" hangingPunct="0">
              <a:lnSpc>
                <a:spcPct val="100000"/>
              </a:lnSpc>
              <a:spcBef>
                <a:spcPct val="0"/>
              </a:spcBef>
              <a:spcAft>
                <a:spcPct val="0"/>
              </a:spcAft>
              <a:buClrTx/>
              <a:buSzTx/>
              <a:buFontTx/>
              <a:buNone/>
              <a:tabLst/>
            </a:pPr>
            <a:endParaRPr lang="nl-NL" sz="1100" dirty="0">
              <a:solidFill>
                <a:srgbClr val="FF0000"/>
              </a:solidFill>
            </a:endParaRPr>
          </a:p>
          <a:p>
            <a:pPr marL="0" marR="0" lvl="0" indent="0" algn="l" defTabSz="914400" rtl="0" eaLnBrk="0" fontAlgn="t" latinLnBrk="0" hangingPunct="0">
              <a:lnSpc>
                <a:spcPct val="100000"/>
              </a:lnSpc>
              <a:spcBef>
                <a:spcPct val="0"/>
              </a:spcBef>
              <a:spcAft>
                <a:spcPct val="0"/>
              </a:spcAft>
              <a:buClrTx/>
              <a:buSzTx/>
              <a:buFontTx/>
              <a:buNone/>
              <a:tabLst/>
            </a:pPr>
            <a:r>
              <a:rPr lang="nl-NL" sz="1100" b="0" i="0" dirty="0">
                <a:solidFill>
                  <a:srgbClr val="202122"/>
                </a:solidFill>
                <a:effectLst/>
              </a:rPr>
              <a:t>genoemd, is een verzamelnaam voor alle soorten elektronische dansmuziek. Het belangrijkste kenmerk is dat de muziek grotendeels gemaakt is met elektronische muziekinstrumenten en meestal niet live gespeeld kan worden. De meeste dancestijlen kenmerken zich doordat de melodie eenvoudig is en in een 4/4-maat wordt gespeeld. Vaak heeft de muziek repeterende melodieën en bevatten de meeste danceplaten een </a:t>
            </a:r>
            <a:r>
              <a:rPr lang="nl-NL" sz="1100" b="0" i="0" dirty="0" err="1">
                <a:solidFill>
                  <a:srgbClr val="202122"/>
                </a:solidFill>
                <a:effectLst/>
              </a:rPr>
              <a:t>bass</a:t>
            </a:r>
            <a:r>
              <a:rPr lang="nl-NL" sz="1100" b="0" i="0" dirty="0">
                <a:solidFill>
                  <a:srgbClr val="202122"/>
                </a:solidFill>
                <a:effectLst/>
              </a:rPr>
              <a:t> drum. Soms worden oude nummers bewerkt en soms worden ook akoestische instrumenten toegevoegd aan de muziek. EDM is een term die sinds 2010 opgang maakt in de dance, maar ook vaak gelieerd wordt aan een stijl met typisch opzwepende composities, inbegrepen trance-elementen, zoals populair is op grotere evenementen</a:t>
            </a:r>
            <a:r>
              <a:rPr lang="nl-NL" sz="1100" b="0" i="0" dirty="0">
                <a:solidFill>
                  <a:srgbClr val="202122"/>
                </a:solidFill>
                <a:effectLst/>
                <a:latin typeface="Arial" panose="020B0604020202020204" pitchFamily="34" charset="0"/>
              </a:rPr>
              <a:t>.</a:t>
            </a:r>
            <a:endParaRPr lang="nl-NL" altLang="nl-NL" sz="1100" dirty="0">
              <a:solidFill>
                <a:srgbClr val="212121"/>
              </a:solidFill>
            </a:endParaRPr>
          </a:p>
        </p:txBody>
      </p:sp>
      <p:sp>
        <p:nvSpPr>
          <p:cNvPr id="4" name="Tekstvak 3">
            <a:extLst>
              <a:ext uri="{FF2B5EF4-FFF2-40B4-BE49-F238E27FC236}">
                <a16:creationId xmlns:a16="http://schemas.microsoft.com/office/drawing/2014/main" id="{5D7E570A-AEDE-4C8E-989A-306C1B968AE2}"/>
              </a:ext>
            </a:extLst>
          </p:cNvPr>
          <p:cNvSpPr txBox="1"/>
          <p:nvPr/>
        </p:nvSpPr>
        <p:spPr>
          <a:xfrm>
            <a:off x="357397" y="2522188"/>
            <a:ext cx="3617432" cy="3139321"/>
          </a:xfrm>
          <a:prstGeom prst="rect">
            <a:avLst/>
          </a:prstGeom>
          <a:noFill/>
        </p:spPr>
        <p:txBody>
          <a:bodyPr wrap="square" rtlCol="0">
            <a:spAutoFit/>
          </a:bodyPr>
          <a:lstStyle/>
          <a:p>
            <a:endParaRPr lang="nl-NL" sz="1100" b="0" i="0" dirty="0">
              <a:solidFill>
                <a:srgbClr val="C00000"/>
              </a:solidFill>
              <a:effectLst/>
            </a:endParaRPr>
          </a:p>
          <a:p>
            <a:pPr algn="l"/>
            <a:r>
              <a:rPr lang="nl-NL" sz="1100" b="0" i="0" dirty="0">
                <a:solidFill>
                  <a:srgbClr val="333333"/>
                </a:solidFill>
                <a:effectLst/>
              </a:rPr>
              <a:t>Nederland is altijd al een land geweest met een erg open en brede cultuur. Het staat open voor andere genres en experimenteert hier ook veel mee. In de jaren ’90 kwamen veel verschillende stromingen op zoals </a:t>
            </a:r>
            <a:r>
              <a:rPr lang="nl-NL" sz="1100" b="0" i="0" dirty="0" err="1">
                <a:solidFill>
                  <a:srgbClr val="333333"/>
                </a:solidFill>
                <a:effectLst/>
              </a:rPr>
              <a:t>hardhouse</a:t>
            </a:r>
            <a:r>
              <a:rPr lang="nl-NL" sz="1100" b="0" i="0" dirty="0">
                <a:solidFill>
                  <a:srgbClr val="333333"/>
                </a:solidFill>
                <a:effectLst/>
              </a:rPr>
              <a:t>, </a:t>
            </a:r>
            <a:r>
              <a:rPr lang="nl-NL" sz="1100" b="0" i="0" dirty="0" err="1">
                <a:solidFill>
                  <a:srgbClr val="333333"/>
                </a:solidFill>
                <a:effectLst/>
              </a:rPr>
              <a:t>rave</a:t>
            </a:r>
            <a:r>
              <a:rPr lang="nl-NL" sz="1100" b="0" i="0" dirty="0">
                <a:solidFill>
                  <a:srgbClr val="333333"/>
                </a:solidFill>
                <a:effectLst/>
              </a:rPr>
              <a:t> en hardtrance. Veel dance-liefhebbers hielden van de harde sound, maar vonden het tempo net wat te hoog. Dus gingen ze op zoek naar iets anders.</a:t>
            </a:r>
          </a:p>
          <a:p>
            <a:pPr algn="l"/>
            <a:r>
              <a:rPr lang="nl-NL" sz="1100" b="0" i="0" dirty="0">
                <a:solidFill>
                  <a:srgbClr val="333333"/>
                </a:solidFill>
                <a:effectLst/>
              </a:rPr>
              <a:t>Dit werd opgepikt door diverse artiesten en deze ontwikkelden een geheel nieuwe sound die niet veel later zou worden omgedoopt tot ‘</a:t>
            </a:r>
            <a:r>
              <a:rPr lang="nl-NL" sz="1100" b="0" i="0" dirty="0" err="1">
                <a:solidFill>
                  <a:srgbClr val="333333"/>
                </a:solidFill>
                <a:effectLst/>
              </a:rPr>
              <a:t>hardstyle</a:t>
            </a:r>
            <a:r>
              <a:rPr lang="nl-NL" sz="1100" b="0" i="0" dirty="0">
                <a:solidFill>
                  <a:srgbClr val="333333"/>
                </a:solidFill>
                <a:effectLst/>
              </a:rPr>
              <a:t>’. Dit gebeurde rond 1999 en dat was ook het jaar dat de eerste </a:t>
            </a:r>
            <a:r>
              <a:rPr lang="nl-NL" sz="1100" b="0" i="0" dirty="0" err="1">
                <a:solidFill>
                  <a:srgbClr val="333333"/>
                </a:solidFill>
                <a:effectLst/>
              </a:rPr>
              <a:t>hardstyle</a:t>
            </a:r>
            <a:r>
              <a:rPr lang="nl-NL" sz="1100" b="0" i="0" dirty="0">
                <a:solidFill>
                  <a:srgbClr val="333333"/>
                </a:solidFill>
                <a:effectLst/>
              </a:rPr>
              <a:t> tracks werden uitgebracht. Binnen enkele jaren werden ook de eerste evenementen georganiseerd en was </a:t>
            </a:r>
            <a:r>
              <a:rPr lang="nl-NL" sz="1100" b="0" i="0" dirty="0" err="1">
                <a:solidFill>
                  <a:srgbClr val="333333"/>
                </a:solidFill>
                <a:effectLst/>
              </a:rPr>
              <a:t>hardstyle</a:t>
            </a:r>
            <a:r>
              <a:rPr lang="nl-NL" sz="1100" b="0" i="0" dirty="0">
                <a:solidFill>
                  <a:srgbClr val="333333"/>
                </a:solidFill>
                <a:effectLst/>
              </a:rPr>
              <a:t> een feit.</a:t>
            </a:r>
          </a:p>
          <a:p>
            <a:endParaRPr lang="nl-NL" sz="1100" b="0" i="0" dirty="0">
              <a:solidFill>
                <a:srgbClr val="000000"/>
              </a:solidFill>
              <a:effectLst/>
            </a:endParaRPr>
          </a:p>
          <a:p>
            <a:endParaRPr lang="nl-NL" sz="1100" dirty="0">
              <a:solidFill>
                <a:srgbClr val="000000"/>
              </a:solidFill>
            </a:endParaRPr>
          </a:p>
          <a:p>
            <a:r>
              <a:rPr lang="nl-NL" sz="1100" b="0" i="0" dirty="0">
                <a:solidFill>
                  <a:srgbClr val="212121"/>
                </a:solidFill>
                <a:effectLst/>
              </a:rPr>
              <a:t> </a:t>
            </a:r>
            <a:endParaRPr lang="nl-NL" sz="1100" dirty="0">
              <a:solidFill>
                <a:srgbClr val="C00000"/>
              </a:solidFill>
            </a:endParaRPr>
          </a:p>
        </p:txBody>
      </p:sp>
      <p:sp>
        <p:nvSpPr>
          <p:cNvPr id="7" name="Rechthoek: afgeronde hoeken 6">
            <a:extLst>
              <a:ext uri="{FF2B5EF4-FFF2-40B4-BE49-F238E27FC236}">
                <a16:creationId xmlns:a16="http://schemas.microsoft.com/office/drawing/2014/main" id="{ECE18236-F618-4496-84B4-BB1C4AC97208}"/>
              </a:ext>
            </a:extLst>
          </p:cNvPr>
          <p:cNvSpPr/>
          <p:nvPr/>
        </p:nvSpPr>
        <p:spPr>
          <a:xfrm>
            <a:off x="253865" y="5153449"/>
            <a:ext cx="3695700" cy="694901"/>
          </a:xfrm>
          <a:prstGeom prst="roundRect">
            <a:avLst/>
          </a:prstGeom>
          <a:solidFill>
            <a:srgbClr val="FFFF00"/>
          </a:solidFill>
          <a:ln>
            <a:solidFill>
              <a:schemeClr val="accent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273432" y="5230622"/>
            <a:ext cx="3656566" cy="430887"/>
          </a:xfrm>
          <a:prstGeom prst="rect">
            <a:avLst/>
          </a:prstGeom>
          <a:noFill/>
        </p:spPr>
        <p:txBody>
          <a:bodyPr wrap="square" rtlCol="0">
            <a:spAutoFit/>
          </a:bodyPr>
          <a:lstStyle/>
          <a:p>
            <a:pPr algn="ctr"/>
            <a:r>
              <a:rPr lang="nl-NL" sz="1100" b="1" i="1" dirty="0">
                <a:solidFill>
                  <a:srgbClr val="333333"/>
                </a:solidFill>
                <a:effectLst/>
                <a:latin typeface="Playfair Display"/>
              </a:rPr>
              <a:t>“Door EDM veranderden dj’s in supersterren en transformeerden clubs tot internationale merken.”</a:t>
            </a:r>
            <a:endParaRPr lang="nl-NL" sz="1100" dirty="0"/>
          </a:p>
        </p:txBody>
      </p:sp>
      <p:pic>
        <p:nvPicPr>
          <p:cNvPr id="6" name="Onlinemedia 5" title="AVICII TRUE STORIES Official Documentary Trailer | MovieVideos4u Trailers">
            <a:hlinkClick r:id="" action="ppaction://media"/>
            <a:extLst>
              <a:ext uri="{FF2B5EF4-FFF2-40B4-BE49-F238E27FC236}">
                <a16:creationId xmlns:a16="http://schemas.microsoft.com/office/drawing/2014/main" id="{1414353F-3E39-4859-B08C-0DE34E414341}"/>
              </a:ext>
            </a:extLst>
          </p:cNvPr>
          <p:cNvPicPr>
            <a:picLocks noRot="1" noChangeAspect="1"/>
          </p:cNvPicPr>
          <p:nvPr>
            <a:videoFile r:link="rId1"/>
          </p:nvPr>
        </p:nvPicPr>
        <p:blipFill>
          <a:blip r:embed="rId4"/>
          <a:stretch>
            <a:fillRect/>
          </a:stretch>
        </p:blipFill>
        <p:spPr>
          <a:xfrm>
            <a:off x="4223243" y="2169678"/>
            <a:ext cx="2332357" cy="1311951"/>
          </a:xfrm>
          <a:prstGeom prst="roundRect">
            <a:avLst>
              <a:gd name="adj" fmla="val 5439"/>
            </a:avLst>
          </a:prstGeom>
          <a:ln>
            <a:noFill/>
          </a:ln>
          <a:effectLst>
            <a:innerShdw blurRad="114300" dist="50800">
              <a:srgbClr val="000000">
                <a:alpha val="0"/>
              </a:srgbClr>
            </a:innerShdw>
          </a:effectLst>
        </p:spPr>
      </p:pic>
      <p:pic>
        <p:nvPicPr>
          <p:cNvPr id="1028" name="Picture 4" descr="Ran-D Hardstyle Sticker for iOS &amp; Android | GIPHY">
            <a:extLst>
              <a:ext uri="{FF2B5EF4-FFF2-40B4-BE49-F238E27FC236}">
                <a16:creationId xmlns:a16="http://schemas.microsoft.com/office/drawing/2014/main" id="{61815D91-359F-4C48-8F8D-7505F553DB5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9186" y="4876799"/>
            <a:ext cx="3623787" cy="3623787"/>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FA3AAAD8-D964-413B-A28F-2FB139DC4DD9}"/>
              </a:ext>
            </a:extLst>
          </p:cNvPr>
          <p:cNvSpPr txBox="1"/>
          <p:nvPr/>
        </p:nvSpPr>
        <p:spPr>
          <a:xfrm>
            <a:off x="335541" y="7993231"/>
            <a:ext cx="1969050" cy="1615827"/>
          </a:xfrm>
          <a:prstGeom prst="rect">
            <a:avLst/>
          </a:prstGeom>
          <a:noFill/>
        </p:spPr>
        <p:txBody>
          <a:bodyPr wrap="square" rtlCol="0">
            <a:spAutoFit/>
          </a:bodyPr>
          <a:lstStyle/>
          <a:p>
            <a:r>
              <a:rPr lang="nl-NL" sz="1100" b="1" i="0" dirty="0">
                <a:solidFill>
                  <a:srgbClr val="333333"/>
                </a:solidFill>
                <a:effectLst/>
              </a:rPr>
              <a:t>Wat is het verschil tussen             </a:t>
            </a:r>
            <a:r>
              <a:rPr lang="nl-NL" sz="1100" b="1" i="0" dirty="0" err="1">
                <a:solidFill>
                  <a:srgbClr val="333333"/>
                </a:solidFill>
                <a:effectLst/>
              </a:rPr>
              <a:t>fusion</a:t>
            </a:r>
            <a:r>
              <a:rPr lang="nl-NL" sz="1100" b="1" i="0" dirty="0">
                <a:solidFill>
                  <a:srgbClr val="333333"/>
                </a:solidFill>
                <a:effectLst/>
              </a:rPr>
              <a:t> en </a:t>
            </a:r>
            <a:r>
              <a:rPr lang="nl-NL" sz="1100" b="1" i="0" dirty="0" err="1">
                <a:solidFill>
                  <a:srgbClr val="333333"/>
                </a:solidFill>
                <a:effectLst/>
              </a:rPr>
              <a:t>crossover</a:t>
            </a:r>
            <a:r>
              <a:rPr lang="nl-NL" sz="1100" b="1" i="0" dirty="0">
                <a:solidFill>
                  <a:srgbClr val="333333"/>
                </a:solidFill>
                <a:effectLst/>
              </a:rPr>
              <a:t>?</a:t>
            </a:r>
            <a:br>
              <a:rPr lang="nl-NL" sz="1100" dirty="0"/>
            </a:br>
            <a:r>
              <a:rPr lang="nl-NL" sz="1100" b="0" i="0" dirty="0">
                <a:solidFill>
                  <a:srgbClr val="333333"/>
                </a:solidFill>
                <a:effectLst/>
              </a:rPr>
              <a:t>Cross-over is een combinatie van verschillende stijlen. Beide stijlen komen even sterk naar voren. Bij </a:t>
            </a:r>
            <a:r>
              <a:rPr lang="nl-NL" sz="1100" b="0" i="0" dirty="0" err="1">
                <a:solidFill>
                  <a:srgbClr val="333333"/>
                </a:solidFill>
                <a:effectLst/>
              </a:rPr>
              <a:t>fusion</a:t>
            </a:r>
            <a:r>
              <a:rPr lang="nl-NL" sz="1100" b="0" i="0" dirty="0">
                <a:solidFill>
                  <a:srgbClr val="333333"/>
                </a:solidFill>
                <a:effectLst/>
              </a:rPr>
              <a:t> worden verschillende stijlen gecombineerd tot één nieuwe soort muziek.</a:t>
            </a:r>
            <a:endParaRPr lang="nl-NL" sz="1100" dirty="0"/>
          </a:p>
        </p:txBody>
      </p:sp>
      <p:sp>
        <p:nvSpPr>
          <p:cNvPr id="9" name="Rechthoek: afgeronde hoeken 8">
            <a:extLst>
              <a:ext uri="{FF2B5EF4-FFF2-40B4-BE49-F238E27FC236}">
                <a16:creationId xmlns:a16="http://schemas.microsoft.com/office/drawing/2014/main" id="{BCBB0495-7062-4588-8AD5-C318E0C6A8AE}"/>
              </a:ext>
            </a:extLst>
          </p:cNvPr>
          <p:cNvSpPr/>
          <p:nvPr/>
        </p:nvSpPr>
        <p:spPr>
          <a:xfrm rot="20613293">
            <a:off x="2883311" y="8705744"/>
            <a:ext cx="3339485" cy="647272"/>
          </a:xfrm>
          <a:prstGeom prst="roundRect">
            <a:avLst/>
          </a:prstGeom>
          <a:solidFill>
            <a:srgbClr val="FFFF00"/>
          </a:solidFill>
          <a:ln>
            <a:solidFill>
              <a:schemeClr val="accent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2965" y="9349645"/>
            <a:ext cx="2179220" cy="249353"/>
          </a:xfrm>
          <a:prstGeom prst="rect">
            <a:avLst/>
          </a:prstGeom>
          <a:ln>
            <a:noFill/>
          </a:ln>
        </p:spPr>
      </p:pic>
      <p:sp>
        <p:nvSpPr>
          <p:cNvPr id="12" name="Tekstvak 11">
            <a:extLst>
              <a:ext uri="{FF2B5EF4-FFF2-40B4-BE49-F238E27FC236}">
                <a16:creationId xmlns:a16="http://schemas.microsoft.com/office/drawing/2014/main" id="{C1732617-86E6-46BE-82BA-40B268E0DA85}"/>
              </a:ext>
            </a:extLst>
          </p:cNvPr>
          <p:cNvSpPr txBox="1"/>
          <p:nvPr/>
        </p:nvSpPr>
        <p:spPr>
          <a:xfrm rot="20603599">
            <a:off x="3176043" y="8947413"/>
            <a:ext cx="3102568" cy="538609"/>
          </a:xfrm>
          <a:prstGeom prst="rect">
            <a:avLst/>
          </a:prstGeom>
          <a:noFill/>
        </p:spPr>
        <p:txBody>
          <a:bodyPr wrap="square" rtlCol="0">
            <a:spAutoFit/>
          </a:bodyPr>
          <a:lstStyle/>
          <a:p>
            <a:r>
              <a:rPr lang="nl-NL" sz="1100" dirty="0">
                <a:hlinkClick r:id="rId7"/>
              </a:rPr>
              <a:t>https://www.youtube.com/watch?v=hvIg3PTJWxs</a:t>
            </a:r>
            <a:endParaRPr lang="nl-NL" sz="1100" dirty="0"/>
          </a:p>
          <a:p>
            <a:endParaRPr lang="nl-NL" dirty="0"/>
          </a:p>
        </p:txBody>
      </p:sp>
    </p:spTree>
    <p:extLst>
      <p:ext uri="{BB962C8B-B14F-4D97-AF65-F5344CB8AC3E}">
        <p14:creationId xmlns:p14="http://schemas.microsoft.com/office/powerpoint/2010/main" val="408640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AF0F3879-1735-4D37-8748-D8831E703A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987" b="27692"/>
          <a:stretch/>
        </p:blipFill>
        <p:spPr bwMode="auto">
          <a:xfrm rot="20898401">
            <a:off x="257356" y="1384529"/>
            <a:ext cx="3112377" cy="17217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otify nu ook beschikbaar in VS - AG Connect">
            <a:extLst>
              <a:ext uri="{FF2B5EF4-FFF2-40B4-BE49-F238E27FC236}">
                <a16:creationId xmlns:a16="http://schemas.microsoft.com/office/drawing/2014/main" id="{820F5522-AD4E-4FFF-9604-E823E9FBC0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2558" y="8743431"/>
            <a:ext cx="1828800" cy="1216983"/>
          </a:xfrm>
          <a:prstGeom prst="rect">
            <a:avLst/>
          </a:prstGeom>
          <a:noFill/>
          <a:extLst>
            <a:ext uri="{909E8E84-426E-40DD-AFC4-6F175D3DCCD1}">
              <a14:hiddenFill xmlns:a14="http://schemas.microsoft.com/office/drawing/2010/main">
                <a:solidFill>
                  <a:srgbClr val="FFFFFF"/>
                </a:solidFill>
              </a14:hiddenFill>
            </a:ext>
          </a:extLst>
        </p:spPr>
      </p:pic>
      <p:sp>
        <p:nvSpPr>
          <p:cNvPr id="13" name="Afgeronde rechthoek 12"/>
          <p:cNvSpPr/>
          <p:nvPr/>
        </p:nvSpPr>
        <p:spPr>
          <a:xfrm>
            <a:off x="228600" y="3125664"/>
            <a:ext cx="3695700" cy="6551736"/>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fgeronde rechthoek 14"/>
          <p:cNvSpPr/>
          <p:nvPr/>
        </p:nvSpPr>
        <p:spPr>
          <a:xfrm>
            <a:off x="228600" y="281821"/>
            <a:ext cx="6381750" cy="1051679"/>
          </a:xfrm>
          <a:prstGeom prst="roundRect">
            <a:avLst/>
          </a:prstGeom>
          <a:noFill/>
          <a:ln>
            <a:solidFill>
              <a:srgbClr val="009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p:cNvSpPr/>
          <p:nvPr/>
        </p:nvSpPr>
        <p:spPr>
          <a:xfrm>
            <a:off x="4178319" y="1656901"/>
            <a:ext cx="2495550" cy="7533822"/>
          </a:xfrm>
          <a:prstGeom prst="roundRect">
            <a:avLst/>
          </a:prstGeom>
          <a:gradFill flip="none" rotWithShape="1">
            <a:gsLst>
              <a:gs pos="0">
                <a:srgbClr val="009A36"/>
              </a:gs>
              <a:gs pos="58000">
                <a:srgbClr val="66BF85"/>
              </a:gs>
              <a:gs pos="100000">
                <a:srgbClr val="BEE4C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p:cNvSpPr txBox="1"/>
          <p:nvPr/>
        </p:nvSpPr>
        <p:spPr>
          <a:xfrm>
            <a:off x="228600" y="312450"/>
            <a:ext cx="6381750" cy="646331"/>
          </a:xfrm>
          <a:prstGeom prst="rect">
            <a:avLst/>
          </a:prstGeom>
          <a:noFill/>
          <a:ln>
            <a:noFill/>
          </a:ln>
        </p:spPr>
        <p:txBody>
          <a:bodyPr wrap="square" rtlCol="0">
            <a:spAutoFit/>
          </a:bodyPr>
          <a:lstStyle/>
          <a:p>
            <a:pPr algn="ctr"/>
            <a:r>
              <a:rPr lang="nl-NL" sz="3600" dirty="0">
                <a:latin typeface="Century Gothic" panose="020B0502020202020204" pitchFamily="34" charset="0"/>
              </a:rPr>
              <a:t>MUZIEK &amp; DANS</a:t>
            </a:r>
          </a:p>
        </p:txBody>
      </p:sp>
      <p:sp>
        <p:nvSpPr>
          <p:cNvPr id="18" name="Tekstvak 17"/>
          <p:cNvSpPr txBox="1"/>
          <p:nvPr/>
        </p:nvSpPr>
        <p:spPr>
          <a:xfrm>
            <a:off x="228600" y="846176"/>
            <a:ext cx="6381750" cy="276999"/>
          </a:xfrm>
          <a:prstGeom prst="rect">
            <a:avLst/>
          </a:prstGeom>
          <a:noFill/>
          <a:ln>
            <a:noFill/>
          </a:ln>
        </p:spPr>
        <p:txBody>
          <a:bodyPr wrap="square" rtlCol="0">
            <a:spAutoFit/>
          </a:bodyPr>
          <a:lstStyle/>
          <a:p>
            <a:pPr algn="ctr"/>
            <a:r>
              <a:rPr lang="nl-NL" sz="1200" dirty="0">
                <a:solidFill>
                  <a:schemeClr val="accent6">
                    <a:lumMod val="75000"/>
                  </a:schemeClr>
                </a:solidFill>
              </a:rPr>
              <a:t>ONE MINUUT OF FAME ON SOCIAL MEDIA</a:t>
            </a:r>
          </a:p>
        </p:txBody>
      </p:sp>
      <p:sp>
        <p:nvSpPr>
          <p:cNvPr id="21" name="Tekstvak 20"/>
          <p:cNvSpPr txBox="1"/>
          <p:nvPr/>
        </p:nvSpPr>
        <p:spPr>
          <a:xfrm>
            <a:off x="3718259" y="1851807"/>
            <a:ext cx="3288632" cy="369332"/>
          </a:xfrm>
          <a:prstGeom prst="rect">
            <a:avLst/>
          </a:prstGeom>
          <a:noFill/>
          <a:ln>
            <a:noFill/>
          </a:ln>
        </p:spPr>
        <p:txBody>
          <a:bodyPr wrap="square" rtlCol="0">
            <a:spAutoFit/>
          </a:bodyPr>
          <a:lstStyle/>
          <a:p>
            <a:pPr algn="ctr"/>
            <a:r>
              <a:rPr lang="nl-NL" dirty="0">
                <a:solidFill>
                  <a:srgbClr val="FF0000"/>
                </a:solidFill>
              </a:rPr>
              <a:t>PODCAST</a:t>
            </a:r>
          </a:p>
        </p:txBody>
      </p:sp>
      <p:sp>
        <p:nvSpPr>
          <p:cNvPr id="22" name="Tekstvak 21"/>
          <p:cNvSpPr txBox="1"/>
          <p:nvPr/>
        </p:nvSpPr>
        <p:spPr>
          <a:xfrm>
            <a:off x="435905" y="3276152"/>
            <a:ext cx="3375453" cy="369332"/>
          </a:xfrm>
          <a:prstGeom prst="rect">
            <a:avLst/>
          </a:prstGeom>
          <a:noFill/>
          <a:ln>
            <a:noFill/>
          </a:ln>
        </p:spPr>
        <p:txBody>
          <a:bodyPr wrap="square" rtlCol="0">
            <a:spAutoFit/>
          </a:bodyPr>
          <a:lstStyle/>
          <a:p>
            <a:pPr algn="ctr"/>
            <a:r>
              <a:rPr lang="nl-NL" dirty="0">
                <a:solidFill>
                  <a:srgbClr val="FF0000"/>
                </a:solidFill>
              </a:rPr>
              <a:t>IEDEREEN “ONE MINUT OF FAME”</a:t>
            </a:r>
          </a:p>
        </p:txBody>
      </p:sp>
      <p:pic>
        <p:nvPicPr>
          <p:cNvPr id="2" name="Afbeelding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2965" y="9349645"/>
            <a:ext cx="2179220" cy="249353"/>
          </a:xfrm>
          <a:prstGeom prst="rect">
            <a:avLst/>
          </a:prstGeom>
          <a:ln>
            <a:noFill/>
          </a:ln>
        </p:spPr>
      </p:pic>
      <p:sp>
        <p:nvSpPr>
          <p:cNvPr id="10" name="Tekstvak 9"/>
          <p:cNvSpPr txBox="1"/>
          <p:nvPr/>
        </p:nvSpPr>
        <p:spPr>
          <a:xfrm>
            <a:off x="4151525" y="1776777"/>
            <a:ext cx="2477875" cy="600164"/>
          </a:xfrm>
          <a:prstGeom prst="rect">
            <a:avLst/>
          </a:prstGeom>
          <a:noFill/>
        </p:spPr>
        <p:txBody>
          <a:bodyPr wrap="square" rtlCol="0">
            <a:spAutoFit/>
          </a:bodyPr>
          <a:lstStyle/>
          <a:p>
            <a:endParaRPr lang="nl-NL" sz="1100" dirty="0">
              <a:solidFill>
                <a:srgbClr val="212121"/>
              </a:solidFill>
            </a:endParaRPr>
          </a:p>
          <a:p>
            <a:endParaRPr lang="nl-NL" sz="1100" b="0" i="0" dirty="0">
              <a:solidFill>
                <a:srgbClr val="212121"/>
              </a:solidFill>
              <a:effectLst/>
            </a:endParaRPr>
          </a:p>
          <a:p>
            <a:endParaRPr lang="nl-NL" sz="1100" dirty="0">
              <a:solidFill>
                <a:srgbClr val="212121"/>
              </a:solidFill>
            </a:endParaRPr>
          </a:p>
        </p:txBody>
      </p:sp>
      <p:pic>
        <p:nvPicPr>
          <p:cNvPr id="1030" name="Picture 6" descr="Youtube gaat 3D video leveren - AG Connect">
            <a:extLst>
              <a:ext uri="{FF2B5EF4-FFF2-40B4-BE49-F238E27FC236}">
                <a16:creationId xmlns:a16="http://schemas.microsoft.com/office/drawing/2014/main" id="{38FCDF5A-31A8-400D-AD95-2FC2E2201F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7184" y="6598465"/>
            <a:ext cx="1090011" cy="77158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73972" y="5138891"/>
            <a:ext cx="3725419" cy="1615827"/>
          </a:xfrm>
          <a:prstGeom prst="rect">
            <a:avLst/>
          </a:prstGeom>
          <a:noFill/>
        </p:spPr>
        <p:txBody>
          <a:bodyPr wrap="square" rtlCol="0">
            <a:spAutoFit/>
          </a:bodyPr>
          <a:lstStyle/>
          <a:p>
            <a:pPr algn="ctr"/>
            <a:endParaRPr lang="nl-NL" sz="1100" dirty="0"/>
          </a:p>
          <a:p>
            <a:r>
              <a:rPr lang="nl-NL" sz="1100" dirty="0"/>
              <a:t>Maar ook je eigen mogelijkheid tot </a:t>
            </a:r>
            <a:r>
              <a:rPr lang="nl-NL" sz="1100" dirty="0" err="1"/>
              <a:t>one</a:t>
            </a:r>
            <a:r>
              <a:rPr lang="nl-NL" sz="1100" dirty="0"/>
              <a:t> minute of </a:t>
            </a:r>
            <a:r>
              <a:rPr lang="nl-NL" sz="1100" dirty="0" err="1"/>
              <a:t>fame</a:t>
            </a:r>
            <a:r>
              <a:rPr lang="nl-NL" sz="1100" dirty="0"/>
              <a:t> komt voor iedereen dichtbij met alle verschillende kanalen om ons heen. Denk aan YOU TUBE en de doorbraak voor de Nederlandse Esmee </a:t>
            </a:r>
            <a:r>
              <a:rPr lang="nl-NL" sz="1100" dirty="0" err="1"/>
              <a:t>Denters</a:t>
            </a:r>
            <a:r>
              <a:rPr lang="nl-NL" sz="1100" dirty="0"/>
              <a:t>. Maar ook de programma’s als </a:t>
            </a:r>
            <a:r>
              <a:rPr lang="nl-NL" sz="1100" dirty="0" err="1"/>
              <a:t>Idols</a:t>
            </a:r>
            <a:r>
              <a:rPr lang="nl-NL" sz="1100" dirty="0"/>
              <a:t>, SYTYCD Every body dance </a:t>
            </a:r>
            <a:r>
              <a:rPr lang="nl-NL" sz="1100" dirty="0" err="1"/>
              <a:t>now</a:t>
            </a:r>
            <a:r>
              <a:rPr lang="nl-NL" sz="1100" dirty="0"/>
              <a:t>, The </a:t>
            </a:r>
            <a:r>
              <a:rPr lang="nl-NL" sz="1100" dirty="0" err="1"/>
              <a:t>voice</a:t>
            </a:r>
            <a:r>
              <a:rPr lang="nl-NL" sz="1100" dirty="0"/>
              <a:t> en ga zo maar door….. Alle stijlen en mixen lopen door elkaar, we gaan weer terug naar de balletsong, het Nederlandstalige maar ook de RAP en de hiphop blijven het goed doen.</a:t>
            </a:r>
          </a:p>
        </p:txBody>
      </p:sp>
      <p:sp>
        <p:nvSpPr>
          <p:cNvPr id="5" name="Rectangle 1">
            <a:extLst>
              <a:ext uri="{FF2B5EF4-FFF2-40B4-BE49-F238E27FC236}">
                <a16:creationId xmlns:a16="http://schemas.microsoft.com/office/drawing/2014/main" id="{09CA3D71-6354-4FE9-9409-958736736DD0}"/>
              </a:ext>
            </a:extLst>
          </p:cNvPr>
          <p:cNvSpPr>
            <a:spLocks noChangeArrowheads="1"/>
          </p:cNvSpPr>
          <p:nvPr/>
        </p:nvSpPr>
        <p:spPr bwMode="auto">
          <a:xfrm>
            <a:off x="306868" y="3656503"/>
            <a:ext cx="355891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endParaRPr lang="nl-NL" altLang="nl-NL" sz="1100" baseline="0" dirty="0">
              <a:solidFill>
                <a:srgbClr val="212121"/>
              </a:solidFill>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nl-NL" altLang="nl-NL"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dirty="0">
                <a:ln>
                  <a:noFill/>
                </a:ln>
                <a:solidFill>
                  <a:schemeClr val="tx1"/>
                </a:solidFill>
                <a:effectLst/>
              </a:rPr>
            </a:br>
            <a:endParaRPr kumimoji="0" lang="nl-NL" altLang="nl-NL" sz="1100" b="0" i="0" u="none" strike="noStrike" cap="none" normalizeH="0" baseline="0" dirty="0">
              <a:ln>
                <a:noFill/>
              </a:ln>
              <a:solidFill>
                <a:schemeClr val="tx1"/>
              </a:solidFill>
              <a:effectLst/>
            </a:endParaRPr>
          </a:p>
        </p:txBody>
      </p:sp>
      <p:sp>
        <p:nvSpPr>
          <p:cNvPr id="4" name="Tekstvak 3">
            <a:extLst>
              <a:ext uri="{FF2B5EF4-FFF2-40B4-BE49-F238E27FC236}">
                <a16:creationId xmlns:a16="http://schemas.microsoft.com/office/drawing/2014/main" id="{5D7E570A-AEDE-4C8E-989A-306C1B968AE2}"/>
              </a:ext>
            </a:extLst>
          </p:cNvPr>
          <p:cNvSpPr txBox="1"/>
          <p:nvPr/>
        </p:nvSpPr>
        <p:spPr>
          <a:xfrm>
            <a:off x="4223900" y="2267793"/>
            <a:ext cx="2477875" cy="1277273"/>
          </a:xfrm>
          <a:prstGeom prst="rect">
            <a:avLst/>
          </a:prstGeom>
          <a:noFill/>
        </p:spPr>
        <p:txBody>
          <a:bodyPr wrap="square" rtlCol="0">
            <a:spAutoFit/>
          </a:bodyPr>
          <a:lstStyle/>
          <a:p>
            <a:r>
              <a:rPr lang="nl-NL" sz="1100" b="0" i="0" dirty="0">
                <a:solidFill>
                  <a:srgbClr val="222222"/>
                </a:solidFill>
                <a:effectLst/>
              </a:rPr>
              <a:t>Een </a:t>
            </a:r>
            <a:r>
              <a:rPr lang="nl-NL" sz="1100" b="1" i="0" dirty="0">
                <a:solidFill>
                  <a:srgbClr val="222222"/>
                </a:solidFill>
                <a:effectLst/>
              </a:rPr>
              <a:t>podcast</a:t>
            </a:r>
            <a:r>
              <a:rPr lang="nl-NL" sz="1100" b="0" i="0" dirty="0">
                <a:solidFill>
                  <a:srgbClr val="222222"/>
                </a:solidFill>
                <a:effectLst/>
              </a:rPr>
              <a:t> is een audio-uitzending waarbij het geluidsbestand op aanvraag wordt aangeboden door middel van </a:t>
            </a:r>
            <a:r>
              <a:rPr lang="nl-NL" sz="1100" b="0" i="0" dirty="0" err="1">
                <a:solidFill>
                  <a:srgbClr val="222222"/>
                </a:solidFill>
                <a:effectLst/>
              </a:rPr>
              <a:t>webfeeds</a:t>
            </a:r>
            <a:r>
              <a:rPr lang="nl-NL" sz="1100" b="0" i="0" dirty="0">
                <a:solidFill>
                  <a:srgbClr val="222222"/>
                </a:solidFill>
                <a:effectLst/>
              </a:rPr>
              <a:t>. Dankzij de introductie van draagbare mp3-spelers zoals de iPod was deze vorm van uitzenden snel populair onder radioamateurs</a:t>
            </a:r>
            <a:endParaRPr lang="nl-NL" sz="1100" dirty="0">
              <a:solidFill>
                <a:srgbClr val="C00000"/>
              </a:solidFill>
            </a:endParaRPr>
          </a:p>
        </p:txBody>
      </p:sp>
      <p:pic>
        <p:nvPicPr>
          <p:cNvPr id="2050" name="Picture 2" descr="iTunes – Jan Jaap Hubeek">
            <a:extLst>
              <a:ext uri="{FF2B5EF4-FFF2-40B4-BE49-F238E27FC236}">
                <a16:creationId xmlns:a16="http://schemas.microsoft.com/office/drawing/2014/main" id="{EE717D37-1C63-483D-963D-6EF3AC2603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6987" y="8435936"/>
            <a:ext cx="1828800" cy="623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ezer-logo-circle – Martjan Kuit">
            <a:extLst>
              <a:ext uri="{FF2B5EF4-FFF2-40B4-BE49-F238E27FC236}">
                <a16:creationId xmlns:a16="http://schemas.microsoft.com/office/drawing/2014/main" id="{AB53F40A-B0C7-4C8D-9F8D-6D6D7638AEE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57597" y="7378516"/>
            <a:ext cx="1029598" cy="1029598"/>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afgeronde hoeken 6">
            <a:extLst>
              <a:ext uri="{FF2B5EF4-FFF2-40B4-BE49-F238E27FC236}">
                <a16:creationId xmlns:a16="http://schemas.microsoft.com/office/drawing/2014/main" id="{ECE18236-F618-4496-84B4-BB1C4AC97208}"/>
              </a:ext>
            </a:extLst>
          </p:cNvPr>
          <p:cNvSpPr/>
          <p:nvPr/>
        </p:nvSpPr>
        <p:spPr>
          <a:xfrm>
            <a:off x="2509716" y="3778236"/>
            <a:ext cx="3695700" cy="1174764"/>
          </a:xfrm>
          <a:prstGeom prst="roundRect">
            <a:avLst/>
          </a:prstGeom>
          <a:solidFill>
            <a:srgbClr val="FFFF00"/>
          </a:solidFill>
          <a:ln>
            <a:solidFill>
              <a:schemeClr val="accent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EF74668D-478E-46A9-907A-AE195568A2C3}"/>
              </a:ext>
            </a:extLst>
          </p:cNvPr>
          <p:cNvSpPr txBox="1"/>
          <p:nvPr/>
        </p:nvSpPr>
        <p:spPr>
          <a:xfrm>
            <a:off x="303181" y="3697324"/>
            <a:ext cx="2206535" cy="1723549"/>
          </a:xfrm>
          <a:prstGeom prst="rect">
            <a:avLst/>
          </a:prstGeom>
          <a:noFill/>
        </p:spPr>
        <p:txBody>
          <a:bodyPr wrap="square" rtlCol="0">
            <a:spAutoFit/>
          </a:bodyPr>
          <a:lstStyle/>
          <a:p>
            <a:r>
              <a:rPr lang="nl-NL" sz="1100" dirty="0"/>
              <a:t>De digitale wereld breid zich uit en het aspect </a:t>
            </a:r>
            <a:r>
              <a:rPr lang="nl-NL" sz="1100" dirty="0" err="1"/>
              <a:t>socialmedia</a:t>
            </a:r>
            <a:r>
              <a:rPr lang="nl-NL" sz="1100" dirty="0"/>
              <a:t> neemt een belangrijke plaats in de muziekindustrie. Mensen kiezen uit databanken de muziek die ze willen horen. Ze zijn niet meer afhankelijk van </a:t>
            </a:r>
            <a:r>
              <a:rPr lang="nl-NL" sz="1100" dirty="0" err="1"/>
              <a:t>radia</a:t>
            </a:r>
            <a:r>
              <a:rPr lang="nl-NL" sz="1100" dirty="0"/>
              <a:t> of tv zenders. De keuze mogelijkheden breiden zich uit. </a:t>
            </a:r>
          </a:p>
          <a:p>
            <a:endParaRPr lang="nl-NL" dirty="0"/>
          </a:p>
        </p:txBody>
      </p:sp>
      <p:sp>
        <p:nvSpPr>
          <p:cNvPr id="9" name="Tekstvak 8">
            <a:extLst>
              <a:ext uri="{FF2B5EF4-FFF2-40B4-BE49-F238E27FC236}">
                <a16:creationId xmlns:a16="http://schemas.microsoft.com/office/drawing/2014/main" id="{7610FC3A-6878-40C5-94B2-D2CCF91D2BEB}"/>
              </a:ext>
            </a:extLst>
          </p:cNvPr>
          <p:cNvSpPr txBox="1"/>
          <p:nvPr/>
        </p:nvSpPr>
        <p:spPr>
          <a:xfrm>
            <a:off x="295962" y="6622959"/>
            <a:ext cx="2081418" cy="2169825"/>
          </a:xfrm>
          <a:prstGeom prst="rect">
            <a:avLst/>
          </a:prstGeom>
          <a:noFill/>
        </p:spPr>
        <p:txBody>
          <a:bodyPr wrap="square" rtlCol="0">
            <a:spAutoFit/>
          </a:bodyPr>
          <a:lstStyle/>
          <a:p>
            <a:pPr algn="ctr"/>
            <a:endParaRPr lang="nl-NL" sz="1800" dirty="0"/>
          </a:p>
          <a:p>
            <a:r>
              <a:rPr lang="nl-NL" sz="1100" dirty="0"/>
              <a:t>Dans stijlen zijn er vele van hakken tot jazzballet van modern tot jumping en van </a:t>
            </a:r>
            <a:r>
              <a:rPr lang="nl-NL" sz="1100" dirty="0" err="1"/>
              <a:t>Looking</a:t>
            </a:r>
            <a:r>
              <a:rPr lang="nl-NL" sz="1100" dirty="0"/>
              <a:t>, Urban tot </a:t>
            </a:r>
            <a:r>
              <a:rPr lang="nl-NL" sz="1100" dirty="0" err="1"/>
              <a:t>tiktok</a:t>
            </a:r>
            <a:r>
              <a:rPr lang="nl-NL" sz="1100" dirty="0"/>
              <a:t> dansjes die weer overgenomen worden door grote idolen en artiesten. De wereld ligt open voor de voeten van iedereen en iedereen mag daarin zichzelf zijn. </a:t>
            </a:r>
          </a:p>
          <a:p>
            <a:endParaRPr lang="nl-NL" dirty="0"/>
          </a:p>
        </p:txBody>
      </p:sp>
      <p:pic>
        <p:nvPicPr>
          <p:cNvPr id="12" name="Onlinemedia 11" title="Maaike Ouboter - Dat ik je mis - De Beste Singer-Songwriter aflevering 2">
            <a:hlinkClick r:id="" action="ppaction://media"/>
            <a:extLst>
              <a:ext uri="{FF2B5EF4-FFF2-40B4-BE49-F238E27FC236}">
                <a16:creationId xmlns:a16="http://schemas.microsoft.com/office/drawing/2014/main" id="{EF7C4186-6215-4D45-93F3-BB48E5557272}"/>
              </a:ext>
            </a:extLst>
          </p:cNvPr>
          <p:cNvPicPr>
            <a:picLocks noRot="1" noChangeAspect="1"/>
          </p:cNvPicPr>
          <p:nvPr>
            <a:videoFile r:link="rId1"/>
          </p:nvPr>
        </p:nvPicPr>
        <p:blipFill>
          <a:blip r:embed="rId11"/>
          <a:stretch>
            <a:fillRect/>
          </a:stretch>
        </p:blipFill>
        <p:spPr>
          <a:xfrm>
            <a:off x="4210078" y="5074733"/>
            <a:ext cx="2432031" cy="1435364"/>
          </a:xfrm>
          <a:prstGeom prst="rect">
            <a:avLst/>
          </a:prstGeom>
          <a:ln>
            <a:noFill/>
          </a:ln>
          <a:effectLst>
            <a:softEdge rad="112500"/>
          </a:effectLst>
        </p:spPr>
      </p:pic>
      <p:sp>
        <p:nvSpPr>
          <p:cNvPr id="6" name="Tekstvak 5">
            <a:extLst>
              <a:ext uri="{FF2B5EF4-FFF2-40B4-BE49-F238E27FC236}">
                <a16:creationId xmlns:a16="http://schemas.microsoft.com/office/drawing/2014/main" id="{D7FF7A8E-E598-42DE-A527-5D11B307D70C}"/>
              </a:ext>
            </a:extLst>
          </p:cNvPr>
          <p:cNvSpPr txBox="1"/>
          <p:nvPr/>
        </p:nvSpPr>
        <p:spPr>
          <a:xfrm>
            <a:off x="2509717" y="3866501"/>
            <a:ext cx="3722494" cy="923330"/>
          </a:xfrm>
          <a:prstGeom prst="rect">
            <a:avLst/>
          </a:prstGeom>
          <a:noFill/>
        </p:spPr>
        <p:txBody>
          <a:bodyPr wrap="square" rtlCol="0">
            <a:spAutoFit/>
          </a:bodyPr>
          <a:lstStyle/>
          <a:p>
            <a:pPr algn="ctr"/>
            <a:r>
              <a:rPr lang="nl-NL" b="1" dirty="0">
                <a:solidFill>
                  <a:srgbClr val="009A36"/>
                </a:solidFill>
                <a:latin typeface="1942 report" pitchFamily="1" charset="0"/>
              </a:rPr>
              <a:t>DURF TE ZIJN WIE JE BENT, EN JE ZAL HET TALENT IN JEZELF VINDEN</a:t>
            </a:r>
          </a:p>
        </p:txBody>
      </p:sp>
      <p:pic>
        <p:nvPicPr>
          <p:cNvPr id="11" name="Onlinemedia 10" title="Strakke Soul Catz auditie - EVERYBODY DANCE NOW">
            <a:hlinkClick r:id="" action="ppaction://media"/>
            <a:extLst>
              <a:ext uri="{FF2B5EF4-FFF2-40B4-BE49-F238E27FC236}">
                <a16:creationId xmlns:a16="http://schemas.microsoft.com/office/drawing/2014/main" id="{BBE1A324-1081-43C4-817A-112A504EAD7E}"/>
              </a:ext>
            </a:extLst>
          </p:cNvPr>
          <p:cNvPicPr>
            <a:picLocks noRot="1" noChangeAspect="1"/>
          </p:cNvPicPr>
          <p:nvPr>
            <a:videoFile r:link="rId2"/>
          </p:nvPr>
        </p:nvPicPr>
        <p:blipFill>
          <a:blip r:embed="rId12"/>
          <a:stretch>
            <a:fillRect/>
          </a:stretch>
        </p:blipFill>
        <p:spPr>
          <a:xfrm>
            <a:off x="4229128" y="6510097"/>
            <a:ext cx="2400272" cy="1374505"/>
          </a:xfrm>
          <a:prstGeom prst="rect">
            <a:avLst/>
          </a:prstGeom>
          <a:ln>
            <a:noFill/>
          </a:ln>
          <a:effectLst>
            <a:softEdge rad="112500"/>
          </a:effectLst>
        </p:spPr>
      </p:pic>
      <p:pic>
        <p:nvPicPr>
          <p:cNvPr id="14" name="Onlinemedia 13" title="Top 10 Best Singing Auditions Ever Performed!!!">
            <a:hlinkClick r:id="" action="ppaction://media"/>
            <a:extLst>
              <a:ext uri="{FF2B5EF4-FFF2-40B4-BE49-F238E27FC236}">
                <a16:creationId xmlns:a16="http://schemas.microsoft.com/office/drawing/2014/main" id="{675B7C34-9418-4585-8502-0EAE787EB6A5}"/>
              </a:ext>
            </a:extLst>
          </p:cNvPr>
          <p:cNvPicPr>
            <a:picLocks noRot="1" noChangeAspect="1"/>
          </p:cNvPicPr>
          <p:nvPr>
            <a:videoFile r:link="rId3"/>
          </p:nvPr>
        </p:nvPicPr>
        <p:blipFill>
          <a:blip r:embed="rId13"/>
          <a:stretch>
            <a:fillRect/>
          </a:stretch>
        </p:blipFill>
        <p:spPr>
          <a:xfrm>
            <a:off x="4239400" y="7827221"/>
            <a:ext cx="2370950" cy="1344375"/>
          </a:xfrm>
          <a:prstGeom prst="rect">
            <a:avLst/>
          </a:prstGeom>
          <a:ln>
            <a:noFill/>
          </a:ln>
          <a:effectLst>
            <a:softEdge rad="112500"/>
          </a:effectLst>
        </p:spPr>
      </p:pic>
    </p:spTree>
    <p:extLst>
      <p:ext uri="{BB962C8B-B14F-4D97-AF65-F5344CB8AC3E}">
        <p14:creationId xmlns:p14="http://schemas.microsoft.com/office/powerpoint/2010/main" val="392591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2"/>
                </p:tgtEl>
              </p:cMediaNode>
            </p:video>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2"/>
                                        </p:tgtEl>
                                      </p:cBhvr>
                                    </p:cmd>
                                  </p:childTnLst>
                                </p:cTn>
                              </p:par>
                            </p:childTnLst>
                          </p:cTn>
                        </p:par>
                      </p:childTnLst>
                    </p:cTn>
                  </p:par>
                </p:childTnLst>
              </p:cTn>
              <p:nextCondLst>
                <p:cond evt="onClick" delay="0">
                  <p:tgtEl>
                    <p:spTgt spid="12"/>
                  </p:tgtEl>
                </p:cond>
              </p:nextCondLst>
            </p:seq>
            <p:video>
              <p:cMediaNode vol="80000">
                <p:cTn id="21" fill="hold" display="0">
                  <p:stCondLst>
                    <p:cond delay="indefinite"/>
                  </p:stCondLst>
                </p:cTn>
                <p:tgtEl>
                  <p:spTgt spid="11"/>
                </p:tgtEl>
              </p:cMediaNode>
            </p:video>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1"/>
                                        </p:tgtEl>
                                      </p:cBhvr>
                                    </p:cmd>
                                  </p:childTnLst>
                                </p:cTn>
                              </p:par>
                            </p:childTnLst>
                          </p:cTn>
                        </p:par>
                      </p:childTnLst>
                    </p:cTn>
                  </p:par>
                </p:childTnLst>
              </p:cTn>
              <p:nextCondLst>
                <p:cond evt="onClick" delay="0">
                  <p:tgtEl>
                    <p:spTgt spid="11"/>
                  </p:tgtEl>
                </p:cond>
              </p:nextCondLst>
            </p:seq>
            <p:video>
              <p:cMediaNode vol="80000">
                <p:cTn id="27" fill="hold" display="0">
                  <p:stCondLst>
                    <p:cond delay="indefinite"/>
                  </p:stCondLst>
                </p:cTn>
                <p:tgtEl>
                  <p:spTgt spid="14"/>
                </p:tgtEl>
              </p:cMediaNode>
            </p:video>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B8AF53854FD243987241F25B8D9FEF" ma:contentTypeVersion="10" ma:contentTypeDescription="Create a new document." ma:contentTypeScope="" ma:versionID="294c2e8cb1747cd267f961947a4540c2">
  <xsd:schema xmlns:xsd="http://www.w3.org/2001/XMLSchema" xmlns:xs="http://www.w3.org/2001/XMLSchema" xmlns:p="http://schemas.microsoft.com/office/2006/metadata/properties" xmlns:ns3="4afcc290-1150-4143-a3ef-5d70ee71190e" xmlns:ns4="0967c53b-6198-4fe5-8d0b-ca4570b41f80" targetNamespace="http://schemas.microsoft.com/office/2006/metadata/properties" ma:root="true" ma:fieldsID="552004fd1320e20820ac730fcd08e7ef" ns3:_="" ns4:_="">
    <xsd:import namespace="4afcc290-1150-4143-a3ef-5d70ee71190e"/>
    <xsd:import namespace="0967c53b-6198-4fe5-8d0b-ca4570b41f8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cc290-1150-4143-a3ef-5d70ee711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67c53b-6198-4fe5-8d0b-ca4570b41f8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DB96A1-851B-4B10-B09E-A9FCFB0AD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fcc290-1150-4143-a3ef-5d70ee71190e"/>
    <ds:schemaRef ds:uri="0967c53b-6198-4fe5-8d0b-ca4570b41f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6089CC-BDF9-4380-BDF0-5532442F922F}">
  <ds:schemaRefs>
    <ds:schemaRef ds:uri="http://schemas.microsoft.com/sharepoint/v3/contenttype/forms"/>
  </ds:schemaRefs>
</ds:datastoreItem>
</file>

<file path=customXml/itemProps3.xml><?xml version="1.0" encoding="utf-8"?>
<ds:datastoreItem xmlns:ds="http://schemas.openxmlformats.org/officeDocument/2006/customXml" ds:itemID="{C4F07615-EBC0-439D-9672-58859BC583D6}">
  <ds:schemaRefs>
    <ds:schemaRef ds:uri="http://purl.org/dc/elements/1.1/"/>
    <ds:schemaRef ds:uri="4afcc290-1150-4143-a3ef-5d70ee71190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0967c53b-6198-4fe5-8d0b-ca4570b41f8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5439</TotalTime>
  <Words>1227</Words>
  <Application>Microsoft Office PowerPoint</Application>
  <PresentationFormat>A4 (210 x 297 mm)</PresentationFormat>
  <Paragraphs>81</Paragraphs>
  <Slides>4</Slides>
  <Notes>0</Notes>
  <HiddenSlides>0</HiddenSlides>
  <MMClips>8</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4</vt:i4>
      </vt:variant>
    </vt:vector>
  </HeadingPairs>
  <TitlesOfParts>
    <vt:vector size="14" baseType="lpstr">
      <vt:lpstr>1942 report</vt:lpstr>
      <vt:lpstr>Adelle-Bold</vt:lpstr>
      <vt:lpstr>Arial</vt:lpstr>
      <vt:lpstr>Arial</vt:lpstr>
      <vt:lpstr>Calibri</vt:lpstr>
      <vt:lpstr>Calibri Light</vt:lpstr>
      <vt:lpstr>Century Gothic</vt:lpstr>
      <vt:lpstr>Mom´sTypewriter</vt:lpstr>
      <vt:lpstr>Playfair Display</vt:lpstr>
      <vt:lpstr>Kantoorthema</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 Verhoeven</dc:creator>
  <cp:lastModifiedBy>V. Verhoeven</cp:lastModifiedBy>
  <cp:revision>70</cp:revision>
  <cp:lastPrinted>2019-08-27T11:15:51Z</cp:lastPrinted>
  <dcterms:created xsi:type="dcterms:W3CDTF">2019-06-19T08:02:12Z</dcterms:created>
  <dcterms:modified xsi:type="dcterms:W3CDTF">2020-09-23T18:39:51Z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0x010100ECB8AF53854FD243987241F25B8D9FEF</vt:lpwstr>
  </property>
</Properties>
</file>